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72" r:id="rId2"/>
  </p:sldMasterIdLst>
  <p:notesMasterIdLst>
    <p:notesMasterId r:id="rId61"/>
  </p:notesMasterIdLst>
  <p:handoutMasterIdLst>
    <p:handoutMasterId r:id="rId62"/>
  </p:handoutMasterIdLst>
  <p:sldIdLst>
    <p:sldId id="708" r:id="rId3"/>
    <p:sldId id="760" r:id="rId4"/>
    <p:sldId id="759" r:id="rId5"/>
    <p:sldId id="761" r:id="rId6"/>
    <p:sldId id="765" r:id="rId7"/>
    <p:sldId id="810" r:id="rId8"/>
    <p:sldId id="710" r:id="rId9"/>
    <p:sldId id="711" r:id="rId10"/>
    <p:sldId id="712" r:id="rId11"/>
    <p:sldId id="752" r:id="rId12"/>
    <p:sldId id="753" r:id="rId13"/>
    <p:sldId id="754" r:id="rId14"/>
    <p:sldId id="731" r:id="rId15"/>
    <p:sldId id="756" r:id="rId16"/>
    <p:sldId id="713" r:id="rId17"/>
    <p:sldId id="714" r:id="rId18"/>
    <p:sldId id="715" r:id="rId19"/>
    <p:sldId id="733" r:id="rId20"/>
    <p:sldId id="716" r:id="rId21"/>
    <p:sldId id="811" r:id="rId22"/>
    <p:sldId id="717" r:id="rId23"/>
    <p:sldId id="736" r:id="rId24"/>
    <p:sldId id="737" r:id="rId25"/>
    <p:sldId id="735" r:id="rId26"/>
    <p:sldId id="763" r:id="rId27"/>
    <p:sldId id="764" r:id="rId28"/>
    <p:sldId id="812" r:id="rId29"/>
    <p:sldId id="773" r:id="rId30"/>
    <p:sldId id="774" r:id="rId31"/>
    <p:sldId id="775" r:id="rId32"/>
    <p:sldId id="776" r:id="rId33"/>
    <p:sldId id="777" r:id="rId34"/>
    <p:sldId id="778" r:id="rId35"/>
    <p:sldId id="779" r:id="rId36"/>
    <p:sldId id="780" r:id="rId37"/>
    <p:sldId id="781" r:id="rId38"/>
    <p:sldId id="782" r:id="rId39"/>
    <p:sldId id="783" r:id="rId40"/>
    <p:sldId id="784" r:id="rId41"/>
    <p:sldId id="785" r:id="rId42"/>
    <p:sldId id="786" r:id="rId43"/>
    <p:sldId id="787" r:id="rId44"/>
    <p:sldId id="788" r:id="rId45"/>
    <p:sldId id="791" r:id="rId46"/>
    <p:sldId id="792" r:id="rId47"/>
    <p:sldId id="794" r:id="rId48"/>
    <p:sldId id="795" r:id="rId49"/>
    <p:sldId id="796" r:id="rId50"/>
    <p:sldId id="797" r:id="rId51"/>
    <p:sldId id="798" r:id="rId52"/>
    <p:sldId id="799" r:id="rId53"/>
    <p:sldId id="801" r:id="rId54"/>
    <p:sldId id="802" r:id="rId55"/>
    <p:sldId id="803" r:id="rId56"/>
    <p:sldId id="804" r:id="rId57"/>
    <p:sldId id="808" r:id="rId58"/>
    <p:sldId id="809" r:id="rId59"/>
    <p:sldId id="337" r:id="rId6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0000"/>
    <a:srgbClr val="32CDB5"/>
    <a:srgbClr val="33FFBA"/>
    <a:srgbClr val="FF3300"/>
    <a:srgbClr val="660066"/>
    <a:srgbClr val="8ECBFF"/>
    <a:srgbClr val="FF6600"/>
    <a:srgbClr val="94C117"/>
    <a:srgbClr val="E92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7" autoAdjust="0"/>
    <p:restoredTop sz="89503" autoAdjust="0"/>
  </p:normalViewPr>
  <p:slideViewPr>
    <p:cSldViewPr>
      <p:cViewPr varScale="1">
        <p:scale>
          <a:sx n="112" d="100"/>
          <a:sy n="112" d="100"/>
        </p:scale>
        <p:origin x="16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" y="1782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8"/>
    </p:cViewPr>
  </p:sorterViewPr>
  <p:notesViewPr>
    <p:cSldViewPr>
      <p:cViewPr varScale="1">
        <p:scale>
          <a:sx n="44" d="100"/>
          <a:sy n="44" d="100"/>
        </p:scale>
        <p:origin x="2811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aseline="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728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aseline="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728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aseline="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728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aseline="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B156617D-84B6-4EE7-A241-0DD2827CDA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2452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aseline="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aseline="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aseline="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aseline="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61CB83AF-659E-486F-A654-9C36B5B3D6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1349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 smtClean="0">
              <a:solidFill>
                <a:srgbClr val="00B050"/>
              </a:solidFill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F3B600-DA9A-4F9E-9302-301DC2DB3CF9}" type="slidenum">
              <a:rPr lang="zh-CN" altLang="en-US" smtClean="0"/>
              <a:pPr>
                <a:defRPr/>
              </a:pPr>
              <a:t>1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033864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B83AF-659E-486F-A654-9C36B5B3D6B0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3548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B83AF-659E-486F-A654-9C36B5B3D6B0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965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B83AF-659E-486F-A654-9C36B5B3D6B0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8116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B83AF-659E-486F-A654-9C36B5B3D6B0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725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B83AF-659E-486F-A654-9C36B5B3D6B0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9194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B83AF-659E-486F-A654-9C36B5B3D6B0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Times New Roman" pitchFamily="18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05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B83AF-659E-486F-A654-9C36B5B3D6B0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Times New Roman" pitchFamily="18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229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B83AF-659E-486F-A654-9C36B5B3D6B0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Times New Roman" pitchFamily="18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40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B83AF-659E-486F-A654-9C36B5B3D6B0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14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CRCs are based on the theory of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cyclic error-correcting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B83AF-659E-486F-A654-9C36B5B3D6B0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724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to construct the bloom filters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B83AF-659E-486F-A654-9C36B5B3D6B0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1691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B83AF-659E-486F-A654-9C36B5B3D6B0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8129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B83AF-659E-486F-A654-9C36B5B3D6B0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1553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B83AF-659E-486F-A654-9C36B5B3D6B0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0919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B83AF-659E-486F-A654-9C36B5B3D6B0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717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B83AF-659E-486F-A654-9C36B5B3D6B0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313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3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zh-CN"/>
              </a:p>
            </p:txBody>
          </p:sp>
          <p:grpSp>
            <p:nvGrpSpPr>
              <p:cNvPr id="16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19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0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8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9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30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31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32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33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34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35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36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37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38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39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40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41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42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43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44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45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46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47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48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49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0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1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2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3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4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5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6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7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8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9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0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1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2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3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4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5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6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7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8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17" name="Line 56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6" name="Group 76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65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" name="Line 63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3" name="Line 64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" name="Arc 6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75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7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9" name="Line 68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0" name="Arc 69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71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0" name="Rectangle 7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1" name="Rectangle 7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aseline="0">
                <a:ea typeface="宋体" pitchFamily="2" charset="-122"/>
              </a:defRPr>
            </a:lvl1pPr>
          </a:lstStyle>
          <a:p>
            <a:pPr>
              <a:defRPr/>
            </a:pPr>
            <a:fld id="{DA731D13-F4BE-4D8C-BB04-6E91E0338C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1223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B969C-02C8-469F-8E9C-8E20F3E35C82}" type="datetimeFigureOut">
              <a:rPr lang="en-US" altLang="zh-CN"/>
              <a:pPr>
                <a:defRPr/>
              </a:pPr>
              <a:t>10/28/18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F2F0-FA11-4EF7-8682-AB613F560F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27881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2BA08-0C1B-426F-AD8B-433AF7902386}" type="datetimeFigureOut">
              <a:rPr lang="en-US" altLang="zh-CN"/>
              <a:pPr>
                <a:defRPr/>
              </a:pPr>
              <a:t>10/28/18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16E0B-5E31-43D4-9440-63F2843855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0656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EA16B-198D-43A5-80F1-4BAD6E1E6E7E}" type="datetimeFigureOut">
              <a:rPr lang="en-US" altLang="zh-CN"/>
              <a:pPr>
                <a:defRPr/>
              </a:pPr>
              <a:t>10/28/18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4892-F645-4081-B7F2-A63FCB3957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08984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BF79-B760-4705-8D4E-B1574BC8A95C}" type="datetimeFigureOut">
              <a:rPr lang="en-US" altLang="zh-CN"/>
              <a:pPr>
                <a:defRPr/>
              </a:pPr>
              <a:t>10/28/18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0A0F6-7EA4-4FEF-8DE3-AD2F6E7481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36436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7689-FE90-435C-93A5-8DA57FAB4F6F}" type="datetimeFigureOut">
              <a:rPr lang="en-US" altLang="zh-CN"/>
              <a:pPr>
                <a:defRPr/>
              </a:pPr>
              <a:t>10/28/18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C93B0-0E00-462B-B2CC-793D3784A7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494523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C18C7-7265-41A4-88AF-E21280816CF4}" type="datetimeFigureOut">
              <a:rPr lang="en-US" altLang="zh-CN"/>
              <a:pPr>
                <a:defRPr/>
              </a:pPr>
              <a:t>10/28/18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BF9E8-EDB3-4D4B-AF59-49409727C2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773397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8C6FF-13A1-4107-8C40-6DB6B1312B6C}" type="datetimeFigureOut">
              <a:rPr lang="en-US" altLang="zh-CN"/>
              <a:pPr>
                <a:defRPr/>
              </a:pPr>
              <a:t>10/28/18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D921-5953-4809-8914-9ADD3DDFC6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21556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94" y="1450258"/>
            <a:ext cx="8001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D4335-634A-423F-B535-B46CD01A09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3355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AA1C-8A22-4235-A29D-DDFC0FEF57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1341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75E4-CBF8-477D-ADDD-063F884FF2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6666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552700" y="-419100"/>
            <a:ext cx="4114800" cy="8153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197C7-5F9E-46C7-82C3-91773B203E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1110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95E53-EB1F-4B96-BCF8-93824EBCD129}" type="datetimeFigureOut">
              <a:rPr lang="en-US" altLang="zh-CN"/>
              <a:pPr>
                <a:defRPr/>
              </a:pPr>
              <a:t>10/28/18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07A6F-AE48-4921-8CD1-321DE4C6F4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15524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F7DC-DFF7-41C0-87A7-081A546144D0}" type="datetimeFigureOut">
              <a:rPr lang="en-US" altLang="zh-CN"/>
              <a:pPr>
                <a:defRPr/>
              </a:pPr>
              <a:t>10/28/18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CE92-AF2C-4D26-8BEF-630AFD7505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4462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4A2B-477F-43BD-8FB1-7FBBEA86FE14}" type="datetimeFigureOut">
              <a:rPr lang="en-US" altLang="zh-CN"/>
              <a:pPr>
                <a:defRPr/>
              </a:pPr>
              <a:t>10/28/18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D67FB-8E8D-4730-BCC0-A2C546E970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0705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DE0A4-7E8C-4EA4-B076-738AD35AB0D7}" type="datetimeFigureOut">
              <a:rPr lang="en-US" altLang="zh-CN"/>
              <a:pPr>
                <a:defRPr/>
              </a:pPr>
              <a:t>10/28/18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D4DE-8EE3-4816-9B5B-2270BD4ACF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50301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0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096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aseline="0">
                <a:ea typeface="宋体" pitchFamily="2" charset="-122"/>
              </a:defRPr>
            </a:lvl1pPr>
          </a:lstStyle>
          <a:p>
            <a:pPr>
              <a:defRPr/>
            </a:pPr>
            <a:fld id="{D79A9215-FE72-45B7-9FAB-C5BF549F85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83060"/>
            <a:ext cx="1161469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54" r:id="rId2"/>
    <p:sldLayoutId id="2147484255" r:id="rId3"/>
    <p:sldLayoutId id="2147484256" r:id="rId4"/>
    <p:sldLayoutId id="2147484257" r:id="rId5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8"/>
        </a:buBlip>
        <a:defRPr sz="3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j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j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j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j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22724BC8-5E28-4082-A928-69434100BBE0}" type="datetimeFigureOut">
              <a:rPr lang="en-US" altLang="zh-CN"/>
              <a:pPr>
                <a:defRPr/>
              </a:pPr>
              <a:t>10/28/18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BA18AF19-0BC1-4D43-A2FA-E698ED656A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mailto:qian@ucsc.edu" TargetMode="External"/><Relationship Id="rId5" Type="http://schemas.openxmlformats.org/officeDocument/2006/relationships/hyperlink" Target="https://users.soe.ucsc.edu/~qian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71.png"/><Relationship Id="rId5" Type="http://schemas.openxmlformats.org/officeDocument/2006/relationships/image" Target="../media/image81.png"/><Relationship Id="rId6" Type="http://schemas.openxmlformats.org/officeDocument/2006/relationships/image" Target="../media/image91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71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71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70.png"/><Relationship Id="rId5" Type="http://schemas.openxmlformats.org/officeDocument/2006/relationships/image" Target="../media/image80.png"/><Relationship Id="rId6" Type="http://schemas.openxmlformats.org/officeDocument/2006/relationships/image" Target="../media/image90.png"/><Relationship Id="rId7" Type="http://schemas.openxmlformats.org/officeDocument/2006/relationships/image" Target="../media/image100.png"/><Relationship Id="rId8" Type="http://schemas.openxmlformats.org/officeDocument/2006/relationships/image" Target="../media/image110.png"/><Relationship Id="rId9" Type="http://schemas.openxmlformats.org/officeDocument/2006/relationships/image" Target="../media/image121.png"/><Relationship Id="rId1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0.png"/><Relationship Id="rId5" Type="http://schemas.openxmlformats.org/officeDocument/2006/relationships/image" Target="../media/image140.png"/><Relationship Id="rId6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0.png"/><Relationship Id="rId5" Type="http://schemas.openxmlformats.org/officeDocument/2006/relationships/image" Target="../media/image151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4" Type="http://schemas.openxmlformats.org/officeDocument/2006/relationships/image" Target="../media/image120.png"/><Relationship Id="rId5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4" Type="http://schemas.openxmlformats.org/officeDocument/2006/relationships/image" Target="../media/image20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0.png"/><Relationship Id="rId6" Type="http://schemas.openxmlformats.org/officeDocument/2006/relationships/image" Target="../media/image190.png"/><Relationship Id="rId7" Type="http://schemas.openxmlformats.org/officeDocument/2006/relationships/image" Target="../media/image22.png"/><Relationship Id="rId8" Type="http://schemas.openxmlformats.org/officeDocument/2006/relationships/image" Target="../media/image21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qian12@ucsc.edu" TargetMode="External"/><Relationship Id="rId3" Type="http://schemas.openxmlformats.org/officeDocument/2006/relationships/hyperlink" Target="https://users.soe.ucsc.edu/~qian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71.png"/><Relationship Id="rId5" Type="http://schemas.openxmlformats.org/officeDocument/2006/relationships/image" Target="../media/image81.png"/><Relationship Id="rId6" Type="http://schemas.openxmlformats.org/officeDocument/2006/relationships/image" Target="../media/image91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Lecture 1: Bloom Filters</a:t>
            </a:r>
          </a:p>
        </p:txBody>
      </p:sp>
      <p:pic>
        <p:nvPicPr>
          <p:cNvPr id="3074" name="Picture 2" descr="https://webcast.ucsc.edu/images/ucsc-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86202"/>
            <a:ext cx="3810000" cy="108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3429000"/>
            <a:ext cx="6096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solidFill>
                  <a:srgbClr val="7030A0"/>
                </a:solidFill>
              </a:rPr>
              <a:t>                   </a:t>
            </a:r>
            <a:r>
              <a:rPr lang="en-US" sz="2800" b="1" baseline="0" dirty="0" smtClean="0">
                <a:solidFill>
                  <a:srgbClr val="7030A0"/>
                </a:solidFill>
              </a:rPr>
              <a:t>Chen Qian</a:t>
            </a:r>
          </a:p>
          <a:p>
            <a:endParaRPr lang="en-US" b="1" baseline="0" dirty="0" smtClean="0">
              <a:solidFill>
                <a:srgbClr val="7030A0"/>
              </a:solidFill>
            </a:endParaRPr>
          </a:p>
          <a:p>
            <a:r>
              <a:rPr lang="en-US" b="1" baseline="0" dirty="0" smtClean="0"/>
              <a:t>Department of Computer Engineering</a:t>
            </a:r>
            <a:endParaRPr lang="en-US" b="1" baseline="0" dirty="0"/>
          </a:p>
          <a:p>
            <a:r>
              <a:rPr lang="en-US" baseline="0" dirty="0" smtClean="0"/>
              <a:t>                  </a:t>
            </a:r>
            <a:r>
              <a:rPr lang="en-US" baseline="0" dirty="0" smtClean="0">
                <a:hlinkClick r:id="rId4"/>
              </a:rPr>
              <a:t>qian@ucsc.edu</a:t>
            </a:r>
            <a:r>
              <a:rPr lang="en-US" baseline="0" dirty="0" smtClean="0"/>
              <a:t> </a:t>
            </a:r>
          </a:p>
          <a:p>
            <a:r>
              <a:rPr lang="en-US" baseline="0" dirty="0"/>
              <a:t> </a:t>
            </a:r>
            <a:r>
              <a:rPr lang="en-US" baseline="0" dirty="0" smtClean="0"/>
              <a:t>     </a:t>
            </a:r>
            <a:r>
              <a:rPr lang="en-US" baseline="0" dirty="0" smtClean="0">
                <a:hlinkClick r:id="rId5"/>
              </a:rPr>
              <a:t>https</a:t>
            </a:r>
            <a:r>
              <a:rPr lang="en-US" baseline="0" dirty="0">
                <a:hlinkClick r:id="rId5"/>
              </a:rPr>
              <a:t>://users.soe.ucsc.edu/~qian</a:t>
            </a:r>
            <a:r>
              <a:rPr lang="en-US" baseline="0" dirty="0" smtClean="0">
                <a:hlinkClick r:id="rId5"/>
              </a:rPr>
              <a:t>/</a:t>
            </a:r>
            <a:r>
              <a:rPr lang="en-US" baseline="0" dirty="0" smtClean="0"/>
              <a:t> 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752532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94" y="1450258"/>
            <a:ext cx="8001000" cy="6833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grpSp>
        <p:nvGrpSpPr>
          <p:cNvPr id="37" name="Group 36"/>
          <p:cNvGrpSpPr/>
          <p:nvPr/>
        </p:nvGrpSpPr>
        <p:grpSpPr>
          <a:xfrm>
            <a:off x="2252870" y="2113722"/>
            <a:ext cx="3665483" cy="304800"/>
            <a:chOff x="1524000" y="2590800"/>
            <a:chExt cx="3665483" cy="304800"/>
          </a:xfrm>
        </p:grpSpPr>
        <p:sp>
          <p:nvSpPr>
            <p:cNvPr id="5" name="Rectangle 4"/>
            <p:cNvSpPr/>
            <p:nvPr/>
          </p:nvSpPr>
          <p:spPr>
            <a:xfrm>
              <a:off x="1524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33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84683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67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62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57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52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8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43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38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248928" y="3812232"/>
            <a:ext cx="3665483" cy="304800"/>
            <a:chOff x="1524000" y="2590800"/>
            <a:chExt cx="3665483" cy="304800"/>
          </a:xfrm>
        </p:grpSpPr>
        <p:sp>
          <p:nvSpPr>
            <p:cNvPr id="39" name="Rectangle 38"/>
            <p:cNvSpPr/>
            <p:nvPr/>
          </p:nvSpPr>
          <p:spPr>
            <a:xfrm>
              <a:off x="1524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828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33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84683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2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altLang="zh-CN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67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62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57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352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altLang="zh-CN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48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743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438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8600" y="1981200"/>
            <a:ext cx="217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000000"/>
                </a:solidFill>
                <a:latin typeface="+mj-lt"/>
              </a:rPr>
              <a:t>m</a:t>
            </a:r>
            <a:r>
              <a:rPr lang="en-US" baseline="0" dirty="0" smtClean="0">
                <a:solidFill>
                  <a:srgbClr val="000000"/>
                </a:solidFill>
                <a:latin typeface="+mj-lt"/>
              </a:rPr>
              <a:t> bits array</a:t>
            </a:r>
            <a:endParaRPr lang="en-US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72200" y="198373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solidFill>
                  <a:srgbClr val="000000"/>
                </a:solidFill>
                <a:latin typeface="+mj-lt"/>
              </a:rPr>
              <a:t>Initially all set to 0</a:t>
            </a:r>
            <a:endParaRPr lang="en-US" baseline="0" dirty="0">
              <a:solidFill>
                <a:srgbClr val="0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85236" y="3267670"/>
                <a:ext cx="1867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0" dirty="0" smtClean="0">
                    <a:solidFill>
                      <a:srgbClr val="000000"/>
                    </a:solidFill>
                    <a:latin typeface="+mj-lt"/>
                  </a:rPr>
                  <a:t>Insert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baseline="0" smtClean="0">
                        <a:solidFill>
                          <a:srgbClr val="00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aseline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36" y="3267670"/>
                <a:ext cx="186792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22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453916" y="2604574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916" y="2604574"/>
                <a:ext cx="4572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54" idx="2"/>
            <a:endCxn id="40" idx="0"/>
          </p:cNvCxnSpPr>
          <p:nvPr/>
        </p:nvCxnSpPr>
        <p:spPr bwMode="auto">
          <a:xfrm flipH="1">
            <a:off x="2706128" y="3066239"/>
            <a:ext cx="976388" cy="745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>
            <a:stCxn id="54" idx="2"/>
            <a:endCxn id="49" idx="0"/>
          </p:cNvCxnSpPr>
          <p:nvPr/>
        </p:nvCxnSpPr>
        <p:spPr bwMode="auto">
          <a:xfrm flipH="1">
            <a:off x="3620528" y="3066239"/>
            <a:ext cx="61988" cy="745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>
            <a:stCxn id="54" idx="2"/>
            <a:endCxn id="45" idx="0"/>
          </p:cNvCxnSpPr>
          <p:nvPr/>
        </p:nvCxnSpPr>
        <p:spPr bwMode="auto">
          <a:xfrm>
            <a:off x="3682516" y="3066239"/>
            <a:ext cx="1157212" cy="745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205330" y="2597425"/>
            <a:ext cx="231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0" smtClean="0">
                <a:solidFill>
                  <a:srgbClr val="000000"/>
                </a:solidFill>
                <a:latin typeface="+mn-ea"/>
                <a:ea typeface="+mn-ea"/>
              </a:rPr>
              <a:t>assume</a:t>
            </a:r>
            <a:r>
              <a:rPr lang="zh-CN" altLang="en-US" baseline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zh-CN" baseline="0" dirty="0" smtClean="0">
                <a:solidFill>
                  <a:srgbClr val="000000"/>
                </a:solidFill>
                <a:latin typeface="+mn-ea"/>
                <a:ea typeface="+mn-ea"/>
              </a:rPr>
              <a:t>k</a:t>
            </a:r>
            <a:r>
              <a:rPr lang="zh-CN" altLang="en-US" baseline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zh-CN" baseline="0" dirty="0" smtClean="0">
                <a:solidFill>
                  <a:srgbClr val="000000"/>
                </a:solidFill>
                <a:latin typeface="+mn-ea"/>
                <a:ea typeface="+mn-ea"/>
              </a:rPr>
              <a:t>is</a:t>
            </a:r>
            <a:r>
              <a:rPr lang="zh-CN" altLang="en-US" baseline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zh-CN" baseline="0" dirty="0" smtClean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endParaRPr lang="en-US" baseline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30110" y="3243327"/>
                <a:ext cx="933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110" y="3243327"/>
                <a:ext cx="933964" cy="400110"/>
              </a:xfrm>
              <a:prstGeom prst="rect">
                <a:avLst/>
              </a:prstGeom>
              <a:blipFill rotWithShape="0">
                <a:blip r:embed="rId5"/>
                <a:stretch>
                  <a:fillRect r="-1307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557814" y="3412122"/>
                <a:ext cx="933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814" y="3412122"/>
                <a:ext cx="933964" cy="400110"/>
              </a:xfrm>
              <a:prstGeom prst="rect">
                <a:avLst/>
              </a:prstGeom>
              <a:blipFill rotWithShape="0">
                <a:blip r:embed="rId6"/>
                <a:stretch>
                  <a:fillRect r="-1961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618748" y="3267670"/>
                <a:ext cx="933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748" y="3267670"/>
                <a:ext cx="933964" cy="400110"/>
              </a:xfrm>
              <a:prstGeom prst="rect">
                <a:avLst/>
              </a:prstGeom>
              <a:blipFill rotWithShape="0">
                <a:blip r:embed="rId7"/>
                <a:stretch>
                  <a:fillRect r="-19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50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94" y="1450258"/>
            <a:ext cx="8001000" cy="6833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grpSp>
        <p:nvGrpSpPr>
          <p:cNvPr id="37" name="Group 36"/>
          <p:cNvGrpSpPr/>
          <p:nvPr/>
        </p:nvGrpSpPr>
        <p:grpSpPr>
          <a:xfrm>
            <a:off x="2252870" y="2113722"/>
            <a:ext cx="3665483" cy="304800"/>
            <a:chOff x="1524000" y="2590800"/>
            <a:chExt cx="3665483" cy="304800"/>
          </a:xfrm>
        </p:grpSpPr>
        <p:sp>
          <p:nvSpPr>
            <p:cNvPr id="5" name="Rectangle 4"/>
            <p:cNvSpPr/>
            <p:nvPr/>
          </p:nvSpPr>
          <p:spPr>
            <a:xfrm>
              <a:off x="1524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33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84683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67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62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57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52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8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43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38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248928" y="3812232"/>
            <a:ext cx="3665483" cy="304800"/>
            <a:chOff x="1524000" y="2590800"/>
            <a:chExt cx="3665483" cy="304800"/>
          </a:xfrm>
        </p:grpSpPr>
        <p:sp>
          <p:nvSpPr>
            <p:cNvPr id="39" name="Rectangle 38"/>
            <p:cNvSpPr/>
            <p:nvPr/>
          </p:nvSpPr>
          <p:spPr>
            <a:xfrm>
              <a:off x="1524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828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33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84683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2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67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62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57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352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48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743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438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8600" y="1981200"/>
            <a:ext cx="217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000000"/>
                </a:solidFill>
                <a:latin typeface="+mj-lt"/>
              </a:rPr>
              <a:t>m</a:t>
            </a:r>
            <a:r>
              <a:rPr lang="en-US" baseline="0" dirty="0" smtClean="0">
                <a:solidFill>
                  <a:srgbClr val="000000"/>
                </a:solidFill>
                <a:latin typeface="+mj-lt"/>
              </a:rPr>
              <a:t> bits array</a:t>
            </a:r>
            <a:endParaRPr lang="en-US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72200" y="198373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solidFill>
                  <a:srgbClr val="000000"/>
                </a:solidFill>
                <a:latin typeface="+mj-lt"/>
              </a:rPr>
              <a:t>Initially all set to 0</a:t>
            </a:r>
            <a:endParaRPr lang="en-US" baseline="0" dirty="0">
              <a:solidFill>
                <a:srgbClr val="0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85236" y="3267670"/>
                <a:ext cx="1867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0" dirty="0" smtClean="0">
                    <a:solidFill>
                      <a:srgbClr val="000000"/>
                    </a:solidFill>
                    <a:latin typeface="+mj-lt"/>
                  </a:rPr>
                  <a:t>Insert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baseline="0" smtClean="0">
                        <a:solidFill>
                          <a:srgbClr val="00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aseline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36" y="3267670"/>
                <a:ext cx="186792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22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453916" y="2604574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916" y="2604574"/>
                <a:ext cx="4572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54" idx="2"/>
            <a:endCxn id="40" idx="0"/>
          </p:cNvCxnSpPr>
          <p:nvPr/>
        </p:nvCxnSpPr>
        <p:spPr bwMode="auto">
          <a:xfrm flipH="1">
            <a:off x="2706128" y="3066239"/>
            <a:ext cx="976388" cy="745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>
            <a:stCxn id="54" idx="2"/>
            <a:endCxn id="49" idx="0"/>
          </p:cNvCxnSpPr>
          <p:nvPr/>
        </p:nvCxnSpPr>
        <p:spPr bwMode="auto">
          <a:xfrm flipH="1">
            <a:off x="3620528" y="3066239"/>
            <a:ext cx="61988" cy="745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>
            <a:stCxn id="54" idx="2"/>
            <a:endCxn id="45" idx="0"/>
          </p:cNvCxnSpPr>
          <p:nvPr/>
        </p:nvCxnSpPr>
        <p:spPr bwMode="auto">
          <a:xfrm>
            <a:off x="3682516" y="3066239"/>
            <a:ext cx="1157212" cy="745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205330" y="2597425"/>
            <a:ext cx="231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0" smtClean="0">
                <a:solidFill>
                  <a:srgbClr val="000000"/>
                </a:solidFill>
                <a:latin typeface="+mn-ea"/>
                <a:ea typeface="+mn-ea"/>
              </a:rPr>
              <a:t>assume</a:t>
            </a:r>
            <a:r>
              <a:rPr lang="zh-CN" altLang="en-US" baseline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zh-CN" baseline="0" dirty="0" smtClean="0">
                <a:solidFill>
                  <a:srgbClr val="000000"/>
                </a:solidFill>
                <a:latin typeface="+mn-ea"/>
                <a:ea typeface="+mn-ea"/>
              </a:rPr>
              <a:t>k</a:t>
            </a:r>
            <a:r>
              <a:rPr lang="zh-CN" altLang="en-US" baseline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zh-CN" baseline="0" dirty="0" smtClean="0">
                <a:solidFill>
                  <a:srgbClr val="000000"/>
                </a:solidFill>
                <a:latin typeface="+mn-ea"/>
                <a:ea typeface="+mn-ea"/>
              </a:rPr>
              <a:t>is</a:t>
            </a:r>
            <a:r>
              <a:rPr lang="zh-CN" altLang="en-US" baseline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zh-CN" baseline="0" dirty="0" smtClean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endParaRPr lang="en-US" baseline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986564" y="2597093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564" y="2597093"/>
                <a:ext cx="45720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59" idx="2"/>
            <a:endCxn id="49" idx="0"/>
          </p:cNvCxnSpPr>
          <p:nvPr/>
        </p:nvCxnSpPr>
        <p:spPr bwMode="auto">
          <a:xfrm flipH="1">
            <a:off x="3620528" y="3058758"/>
            <a:ext cx="1594636" cy="7534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59" idx="2"/>
            <a:endCxn id="47" idx="0"/>
          </p:cNvCxnSpPr>
          <p:nvPr/>
        </p:nvCxnSpPr>
        <p:spPr bwMode="auto">
          <a:xfrm flipH="1">
            <a:off x="4230128" y="3058758"/>
            <a:ext cx="985036" cy="7534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59" idx="2"/>
          </p:cNvCxnSpPr>
          <p:nvPr/>
        </p:nvCxnSpPr>
        <p:spPr bwMode="auto">
          <a:xfrm>
            <a:off x="5215164" y="3058758"/>
            <a:ext cx="344140" cy="7534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973104" y="2933658"/>
                <a:ext cx="933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104" y="2933658"/>
                <a:ext cx="933964" cy="400110"/>
              </a:xfrm>
              <a:prstGeom prst="rect">
                <a:avLst/>
              </a:prstGeom>
              <a:blipFill rotWithShape="0">
                <a:blip r:embed="rId6"/>
                <a:stretch>
                  <a:fillRect r="-19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585380" y="3332934"/>
                <a:ext cx="933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380" y="3332934"/>
                <a:ext cx="933964" cy="400110"/>
              </a:xfrm>
              <a:prstGeom prst="rect">
                <a:avLst/>
              </a:prstGeom>
              <a:blipFill rotWithShape="0">
                <a:blip r:embed="rId7"/>
                <a:stretch>
                  <a:fillRect r="-1961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519752" y="3364129"/>
                <a:ext cx="933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752" y="3364129"/>
                <a:ext cx="933964" cy="400110"/>
              </a:xfrm>
              <a:prstGeom prst="rect">
                <a:avLst/>
              </a:prstGeom>
              <a:blipFill rotWithShape="0">
                <a:blip r:embed="rId8"/>
                <a:stretch>
                  <a:fillRect r="-129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446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94" y="1450258"/>
            <a:ext cx="8001000" cy="6833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grpSp>
        <p:nvGrpSpPr>
          <p:cNvPr id="37" name="Group 36"/>
          <p:cNvGrpSpPr/>
          <p:nvPr/>
        </p:nvGrpSpPr>
        <p:grpSpPr>
          <a:xfrm>
            <a:off x="2252870" y="2113722"/>
            <a:ext cx="3665483" cy="304800"/>
            <a:chOff x="1524000" y="2590800"/>
            <a:chExt cx="3665483" cy="304800"/>
          </a:xfrm>
        </p:grpSpPr>
        <p:sp>
          <p:nvSpPr>
            <p:cNvPr id="5" name="Rectangle 4"/>
            <p:cNvSpPr/>
            <p:nvPr/>
          </p:nvSpPr>
          <p:spPr>
            <a:xfrm>
              <a:off x="1524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33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84683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67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62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57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52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8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43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38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248928" y="3812232"/>
            <a:ext cx="3665483" cy="304800"/>
            <a:chOff x="1524000" y="2590800"/>
            <a:chExt cx="3665483" cy="304800"/>
          </a:xfrm>
        </p:grpSpPr>
        <p:sp>
          <p:nvSpPr>
            <p:cNvPr id="39" name="Rectangle 38"/>
            <p:cNvSpPr/>
            <p:nvPr/>
          </p:nvSpPr>
          <p:spPr>
            <a:xfrm>
              <a:off x="1524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828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33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84683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2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67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62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57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352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48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743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438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8600" y="1981200"/>
            <a:ext cx="217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000000"/>
                </a:solidFill>
                <a:latin typeface="+mj-lt"/>
              </a:rPr>
              <a:t>m</a:t>
            </a:r>
            <a:r>
              <a:rPr lang="en-US" baseline="0" dirty="0" smtClean="0">
                <a:solidFill>
                  <a:srgbClr val="000000"/>
                </a:solidFill>
                <a:latin typeface="+mj-lt"/>
              </a:rPr>
              <a:t> bits array</a:t>
            </a:r>
            <a:endParaRPr lang="en-US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72200" y="198373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solidFill>
                  <a:srgbClr val="000000"/>
                </a:solidFill>
                <a:latin typeface="+mj-lt"/>
              </a:rPr>
              <a:t>Initially all set to 0</a:t>
            </a:r>
            <a:endParaRPr lang="en-US" baseline="0" dirty="0">
              <a:solidFill>
                <a:srgbClr val="0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85236" y="3267670"/>
                <a:ext cx="1867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0" dirty="0" smtClean="0">
                    <a:solidFill>
                      <a:srgbClr val="000000"/>
                    </a:solidFill>
                    <a:latin typeface="+mj-lt"/>
                  </a:rPr>
                  <a:t>Insert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baseline="0" smtClean="0">
                        <a:solidFill>
                          <a:srgbClr val="00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aseline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36" y="3267670"/>
                <a:ext cx="186792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22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453916" y="2604574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916" y="2604574"/>
                <a:ext cx="4572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54" idx="2"/>
            <a:endCxn id="40" idx="0"/>
          </p:cNvCxnSpPr>
          <p:nvPr/>
        </p:nvCxnSpPr>
        <p:spPr bwMode="auto">
          <a:xfrm flipH="1">
            <a:off x="2706128" y="3066239"/>
            <a:ext cx="976388" cy="745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>
            <a:stCxn id="54" idx="2"/>
            <a:endCxn id="49" idx="0"/>
          </p:cNvCxnSpPr>
          <p:nvPr/>
        </p:nvCxnSpPr>
        <p:spPr bwMode="auto">
          <a:xfrm flipH="1">
            <a:off x="3620528" y="3066239"/>
            <a:ext cx="61988" cy="745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>
            <a:stCxn id="54" idx="2"/>
            <a:endCxn id="45" idx="0"/>
          </p:cNvCxnSpPr>
          <p:nvPr/>
        </p:nvCxnSpPr>
        <p:spPr bwMode="auto">
          <a:xfrm>
            <a:off x="3682516" y="3066239"/>
            <a:ext cx="1157212" cy="745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205330" y="2597425"/>
            <a:ext cx="231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0" smtClean="0">
                <a:solidFill>
                  <a:srgbClr val="000000"/>
                </a:solidFill>
                <a:latin typeface="+mn-ea"/>
                <a:ea typeface="+mn-ea"/>
              </a:rPr>
              <a:t>assume</a:t>
            </a:r>
            <a:r>
              <a:rPr lang="zh-CN" altLang="en-US" baseline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zh-CN" baseline="0" dirty="0" smtClean="0">
                <a:solidFill>
                  <a:srgbClr val="000000"/>
                </a:solidFill>
                <a:latin typeface="+mn-ea"/>
                <a:ea typeface="+mn-ea"/>
              </a:rPr>
              <a:t>k</a:t>
            </a:r>
            <a:r>
              <a:rPr lang="zh-CN" altLang="en-US" baseline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zh-CN" baseline="0" dirty="0" smtClean="0">
                <a:solidFill>
                  <a:srgbClr val="000000"/>
                </a:solidFill>
                <a:latin typeface="+mn-ea"/>
                <a:ea typeface="+mn-ea"/>
              </a:rPr>
              <a:t>is</a:t>
            </a:r>
            <a:r>
              <a:rPr lang="zh-CN" altLang="en-US" baseline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zh-CN" baseline="0" dirty="0" smtClean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endParaRPr lang="en-US" baseline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986564" y="2597093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564" y="2597093"/>
                <a:ext cx="45720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59" idx="2"/>
            <a:endCxn id="49" idx="0"/>
          </p:cNvCxnSpPr>
          <p:nvPr/>
        </p:nvCxnSpPr>
        <p:spPr bwMode="auto">
          <a:xfrm flipH="1">
            <a:off x="3620528" y="3058758"/>
            <a:ext cx="1594636" cy="7534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59" idx="2"/>
            <a:endCxn id="47" idx="0"/>
          </p:cNvCxnSpPr>
          <p:nvPr/>
        </p:nvCxnSpPr>
        <p:spPr bwMode="auto">
          <a:xfrm flipH="1">
            <a:off x="4230128" y="3058758"/>
            <a:ext cx="985036" cy="7534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59" idx="2"/>
          </p:cNvCxnSpPr>
          <p:nvPr/>
        </p:nvCxnSpPr>
        <p:spPr bwMode="auto">
          <a:xfrm>
            <a:off x="5215164" y="3058758"/>
            <a:ext cx="344140" cy="7534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973104" y="2933658"/>
                <a:ext cx="933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104" y="2933658"/>
                <a:ext cx="933964" cy="400110"/>
              </a:xfrm>
              <a:prstGeom prst="rect">
                <a:avLst/>
              </a:prstGeom>
              <a:blipFill rotWithShape="0">
                <a:blip r:embed="rId6"/>
                <a:stretch>
                  <a:fillRect r="-19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585380" y="3332934"/>
                <a:ext cx="933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380" y="3332934"/>
                <a:ext cx="933964" cy="400110"/>
              </a:xfrm>
              <a:prstGeom prst="rect">
                <a:avLst/>
              </a:prstGeom>
              <a:blipFill rotWithShape="0">
                <a:blip r:embed="rId7"/>
                <a:stretch>
                  <a:fillRect r="-1961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519752" y="3364129"/>
                <a:ext cx="933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752" y="3364129"/>
                <a:ext cx="933964" cy="400110"/>
              </a:xfrm>
              <a:prstGeom prst="rect">
                <a:avLst/>
              </a:prstGeom>
              <a:blipFill rotWithShape="0">
                <a:blip r:embed="rId8"/>
                <a:stretch>
                  <a:fillRect r="-129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21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94" y="1450258"/>
            <a:ext cx="8001000" cy="6833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grpSp>
        <p:nvGrpSpPr>
          <p:cNvPr id="37" name="Group 36"/>
          <p:cNvGrpSpPr/>
          <p:nvPr/>
        </p:nvGrpSpPr>
        <p:grpSpPr>
          <a:xfrm>
            <a:off x="2252870" y="2113722"/>
            <a:ext cx="3665483" cy="304800"/>
            <a:chOff x="1524000" y="2590800"/>
            <a:chExt cx="3665483" cy="304800"/>
          </a:xfrm>
        </p:grpSpPr>
        <p:sp>
          <p:nvSpPr>
            <p:cNvPr id="5" name="Rectangle 4"/>
            <p:cNvSpPr/>
            <p:nvPr/>
          </p:nvSpPr>
          <p:spPr>
            <a:xfrm>
              <a:off x="1524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33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84683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67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62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57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52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8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43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38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248928" y="3812232"/>
            <a:ext cx="3665483" cy="304800"/>
            <a:chOff x="1524000" y="2590800"/>
            <a:chExt cx="3665483" cy="304800"/>
          </a:xfrm>
        </p:grpSpPr>
        <p:sp>
          <p:nvSpPr>
            <p:cNvPr id="39" name="Rectangle 38"/>
            <p:cNvSpPr/>
            <p:nvPr/>
          </p:nvSpPr>
          <p:spPr>
            <a:xfrm>
              <a:off x="1524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828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33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84683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2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67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62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57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352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48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743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438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8600" y="1981200"/>
            <a:ext cx="217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000000"/>
                </a:solidFill>
                <a:latin typeface="+mj-lt"/>
              </a:rPr>
              <a:t>m</a:t>
            </a:r>
            <a:r>
              <a:rPr lang="en-US" baseline="0" dirty="0" smtClean="0">
                <a:solidFill>
                  <a:srgbClr val="000000"/>
                </a:solidFill>
                <a:latin typeface="+mj-lt"/>
              </a:rPr>
              <a:t> bits array</a:t>
            </a:r>
            <a:endParaRPr lang="en-US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72200" y="198373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solidFill>
                  <a:srgbClr val="000000"/>
                </a:solidFill>
                <a:latin typeface="+mj-lt"/>
              </a:rPr>
              <a:t>Initially all set to 0</a:t>
            </a:r>
            <a:endParaRPr lang="en-US" baseline="0" dirty="0">
              <a:solidFill>
                <a:srgbClr val="0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85236" y="3267670"/>
                <a:ext cx="1867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0" dirty="0" smtClean="0">
                    <a:solidFill>
                      <a:srgbClr val="000000"/>
                    </a:solidFill>
                    <a:latin typeface="+mj-lt"/>
                  </a:rPr>
                  <a:t>Insert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baseline="0" smtClean="0">
                        <a:solidFill>
                          <a:srgbClr val="00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aseline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36" y="3267670"/>
                <a:ext cx="186792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22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030492" y="284151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492" y="2841510"/>
                <a:ext cx="4572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54" idx="2"/>
            <a:endCxn id="40" idx="0"/>
          </p:cNvCxnSpPr>
          <p:nvPr/>
        </p:nvCxnSpPr>
        <p:spPr bwMode="auto">
          <a:xfrm flipH="1">
            <a:off x="2706128" y="3303175"/>
            <a:ext cx="552964" cy="509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>
            <a:stCxn id="54" idx="2"/>
            <a:endCxn id="49" idx="0"/>
          </p:cNvCxnSpPr>
          <p:nvPr/>
        </p:nvCxnSpPr>
        <p:spPr bwMode="auto">
          <a:xfrm>
            <a:off x="3259092" y="3303175"/>
            <a:ext cx="361436" cy="509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>
            <a:stCxn id="54" idx="2"/>
            <a:endCxn id="45" idx="0"/>
          </p:cNvCxnSpPr>
          <p:nvPr/>
        </p:nvCxnSpPr>
        <p:spPr bwMode="auto">
          <a:xfrm>
            <a:off x="3259092" y="3303175"/>
            <a:ext cx="1580636" cy="509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674340" y="2884544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40" y="2884544"/>
                <a:ext cx="45720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>
            <a:stCxn id="68" idx="2"/>
            <a:endCxn id="49" idx="0"/>
          </p:cNvCxnSpPr>
          <p:nvPr/>
        </p:nvCxnSpPr>
        <p:spPr bwMode="auto">
          <a:xfrm flipH="1">
            <a:off x="3620528" y="3346209"/>
            <a:ext cx="1282412" cy="4660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/>
          <p:cNvCxnSpPr>
            <a:stCxn id="68" idx="2"/>
            <a:endCxn id="47" idx="0"/>
          </p:cNvCxnSpPr>
          <p:nvPr/>
        </p:nvCxnSpPr>
        <p:spPr bwMode="auto">
          <a:xfrm flipH="1">
            <a:off x="4230128" y="3346209"/>
            <a:ext cx="672812" cy="4660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Straight Arrow Connector 73"/>
          <p:cNvCxnSpPr>
            <a:stCxn id="68" idx="2"/>
            <a:endCxn id="43" idx="0"/>
          </p:cNvCxnSpPr>
          <p:nvPr/>
        </p:nvCxnSpPr>
        <p:spPr bwMode="auto">
          <a:xfrm>
            <a:off x="4902940" y="3346209"/>
            <a:ext cx="546388" cy="4660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-72113" y="4347865"/>
                <a:ext cx="21415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0" dirty="0" smtClean="0">
                    <a:solidFill>
                      <a:srgbClr val="000000"/>
                    </a:solidFill>
                    <a:latin typeface="+mj-lt"/>
                  </a:rPr>
                  <a:t>Query</a:t>
                </a:r>
                <a14:m>
                  <m:oMath xmlns:m="http://schemas.openxmlformats.org/officeDocument/2006/math">
                    <m:r>
                      <a:rPr lang="en-US" b="0" i="0" baseline="0" smtClean="0">
                        <a:solidFill>
                          <a:srgbClr val="000000"/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baseline="0" smtClean="0">
                        <a:solidFill>
                          <a:srgbClr val="00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aseline="0" dirty="0" smtClean="0">
                  <a:solidFill>
                    <a:srgbClr val="000000"/>
                  </a:solidFill>
                  <a:latin typeface="+mj-lt"/>
                </a:endParaRPr>
              </a:p>
              <a:p>
                <a:r>
                  <a:rPr lang="en-US" baseline="0" dirty="0" smtClean="0">
                    <a:solidFill>
                      <a:srgbClr val="000000"/>
                    </a:solidFill>
                    <a:latin typeface="+mj-lt"/>
                  </a:rPr>
                  <a:t>(alien element)</a:t>
                </a:r>
                <a:endParaRPr lang="en-US" baseline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113" y="4347865"/>
                <a:ext cx="2141580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4274" t="-56934" r="-855" b="-27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/>
          <p:cNvGrpSpPr/>
          <p:nvPr/>
        </p:nvGrpSpPr>
        <p:grpSpPr>
          <a:xfrm>
            <a:off x="2221866" y="5053542"/>
            <a:ext cx="3665483" cy="304800"/>
            <a:chOff x="1524000" y="2590800"/>
            <a:chExt cx="3665483" cy="304800"/>
          </a:xfrm>
        </p:grpSpPr>
        <p:sp>
          <p:nvSpPr>
            <p:cNvPr id="80" name="Rectangle 79"/>
            <p:cNvSpPr/>
            <p:nvPr/>
          </p:nvSpPr>
          <p:spPr>
            <a:xfrm>
              <a:off x="1524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828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133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884683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572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267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962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657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352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048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43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438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726347" y="4222164"/>
                <a:ext cx="4572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347" y="4222164"/>
                <a:ext cx="45720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/>
          <p:cNvCxnSpPr>
            <a:stCxn id="92" idx="2"/>
            <a:endCxn id="90" idx="0"/>
          </p:cNvCxnSpPr>
          <p:nvPr/>
        </p:nvCxnSpPr>
        <p:spPr bwMode="auto">
          <a:xfrm flipH="1">
            <a:off x="3593466" y="4683829"/>
            <a:ext cx="1361481" cy="3697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Straight Arrow Connector 95"/>
          <p:cNvCxnSpPr>
            <a:stCxn id="92" idx="2"/>
            <a:endCxn id="88" idx="0"/>
          </p:cNvCxnSpPr>
          <p:nvPr/>
        </p:nvCxnSpPr>
        <p:spPr bwMode="auto">
          <a:xfrm flipH="1">
            <a:off x="4203066" y="4683829"/>
            <a:ext cx="751881" cy="3697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Straight Arrow Connector 97"/>
          <p:cNvCxnSpPr>
            <a:stCxn id="92" idx="2"/>
            <a:endCxn id="84" idx="0"/>
          </p:cNvCxnSpPr>
          <p:nvPr/>
        </p:nvCxnSpPr>
        <p:spPr bwMode="auto">
          <a:xfrm>
            <a:off x="4954947" y="4683829"/>
            <a:ext cx="467319" cy="3697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3464431" y="4235220"/>
                <a:ext cx="4572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431" y="4235220"/>
                <a:ext cx="457200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2667" b="-9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/>
          <p:cNvCxnSpPr>
            <a:stCxn id="99" idx="2"/>
            <a:endCxn id="81" idx="0"/>
          </p:cNvCxnSpPr>
          <p:nvPr/>
        </p:nvCxnSpPr>
        <p:spPr bwMode="auto">
          <a:xfrm flipH="1">
            <a:off x="2679066" y="4696885"/>
            <a:ext cx="1013965" cy="3566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3" name="Straight Arrow Connector 102"/>
          <p:cNvCxnSpPr>
            <a:stCxn id="99" idx="2"/>
            <a:endCxn id="91" idx="0"/>
          </p:cNvCxnSpPr>
          <p:nvPr/>
        </p:nvCxnSpPr>
        <p:spPr bwMode="auto">
          <a:xfrm flipH="1">
            <a:off x="3288666" y="4696885"/>
            <a:ext cx="404365" cy="3566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5" name="Straight Arrow Connector 104"/>
          <p:cNvCxnSpPr>
            <a:stCxn id="99" idx="2"/>
            <a:endCxn id="87" idx="0"/>
          </p:cNvCxnSpPr>
          <p:nvPr/>
        </p:nvCxnSpPr>
        <p:spPr bwMode="auto">
          <a:xfrm>
            <a:off x="3693031" y="4696885"/>
            <a:ext cx="814835" cy="3566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14411" y="4896677"/>
                <a:ext cx="3657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0" dirty="0" smtClean="0">
                    <a:solidFill>
                      <a:srgbClr val="000000"/>
                    </a:solidFill>
                    <a:latin typeface="+mn-lt"/>
                  </a:rPr>
                  <a:t>All ones,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aseline="0" dirty="0" smtClean="0">
                    <a:solidFill>
                      <a:srgbClr val="000000"/>
                    </a:solidFill>
                    <a:latin typeface="+mn-lt"/>
                  </a:rPr>
                  <a:t> is a member  </a:t>
                </a:r>
                <a:endParaRPr lang="en-US" baseline="0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411" y="4896677"/>
                <a:ext cx="3657600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25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06127" y="5562600"/>
                <a:ext cx="31812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b="0" i="1" baseline="0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aseline="0" dirty="0" smtClean="0">
                    <a:latin typeface="+mn-lt"/>
                  </a:rPr>
                  <a:t> is not a member</a:t>
                </a:r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127" y="5562600"/>
                <a:ext cx="3181221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575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6205330" y="2597425"/>
            <a:ext cx="231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0" smtClean="0">
                <a:solidFill>
                  <a:srgbClr val="000000"/>
                </a:solidFill>
                <a:latin typeface="+mn-ea"/>
                <a:ea typeface="+mn-ea"/>
              </a:rPr>
              <a:t>assume</a:t>
            </a:r>
            <a:r>
              <a:rPr lang="zh-CN" altLang="en-US" baseline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zh-CN" baseline="0" dirty="0" smtClean="0">
                <a:solidFill>
                  <a:srgbClr val="000000"/>
                </a:solidFill>
                <a:latin typeface="+mn-ea"/>
                <a:ea typeface="+mn-ea"/>
              </a:rPr>
              <a:t>k</a:t>
            </a:r>
            <a:r>
              <a:rPr lang="zh-CN" altLang="en-US" baseline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zh-CN" baseline="0" dirty="0" smtClean="0">
                <a:solidFill>
                  <a:srgbClr val="000000"/>
                </a:solidFill>
                <a:latin typeface="+mn-ea"/>
                <a:ea typeface="+mn-ea"/>
              </a:rPr>
              <a:t>is</a:t>
            </a:r>
            <a:r>
              <a:rPr lang="zh-CN" altLang="en-US" baseline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zh-CN" baseline="0" dirty="0" smtClean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endParaRPr lang="en-US" baseline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494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92" grpId="0"/>
      <p:bldP spid="9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001000" cy="4114800"/>
          </a:xfrm>
        </p:spPr>
        <p:txBody>
          <a:bodyPr/>
          <a:lstStyle/>
          <a:p>
            <a:r>
              <a:rPr lang="en-US" dirty="0" smtClean="0"/>
              <a:t>False positive</a:t>
            </a:r>
          </a:p>
          <a:p>
            <a:r>
              <a:rPr lang="en-US" dirty="0" smtClean="0"/>
              <a:t>False negative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24161"/>
            <a:ext cx="5334000" cy="67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45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94" y="1450258"/>
            <a:ext cx="8001000" cy="4721942"/>
          </a:xfrm>
        </p:spPr>
        <p:txBody>
          <a:bodyPr/>
          <a:lstStyle/>
          <a:p>
            <a:r>
              <a:rPr lang="en-US" dirty="0" smtClean="0"/>
              <a:t> Have false positive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 false negative</a:t>
            </a:r>
          </a:p>
          <a:p>
            <a:r>
              <a:rPr lang="en-US" dirty="0" smtClean="0"/>
              <a:t> There is a clear tradeoff between </a:t>
            </a:r>
            <a:r>
              <a:rPr lang="en-US" i="1" dirty="0" smtClean="0"/>
              <a:t>m</a:t>
            </a:r>
            <a:r>
              <a:rPr lang="en-US" dirty="0" smtClean="0"/>
              <a:t> and the probability of a false positive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26" name="TextBox 25"/>
          <p:cNvSpPr txBox="1"/>
          <p:nvPr/>
        </p:nvSpPr>
        <p:spPr>
          <a:xfrm>
            <a:off x="566128" y="3003779"/>
            <a:ext cx="220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latin typeface="+mn-lt"/>
              </a:rPr>
              <a:t>Alien element: y</a:t>
            </a:r>
            <a:endParaRPr lang="en-US" baseline="0" dirty="0">
              <a:latin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276600" y="3160644"/>
            <a:ext cx="3665483" cy="304800"/>
            <a:chOff x="1524000" y="2590800"/>
            <a:chExt cx="3665483" cy="304800"/>
          </a:xfrm>
        </p:grpSpPr>
        <p:sp>
          <p:nvSpPr>
            <p:cNvPr id="33" name="Rectangle 32"/>
            <p:cNvSpPr/>
            <p:nvPr/>
          </p:nvSpPr>
          <p:spPr>
            <a:xfrm>
              <a:off x="1524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828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133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84683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572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altLang="zh-CN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  <a:endParaRPr lang="en-US" sz="2471" b="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67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62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57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52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altLang="zh-CN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  <a:endParaRPr lang="en-US" sz="2471" b="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048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743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438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58164" y="2189922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64" y="2189922"/>
                <a:ext cx="457200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 bwMode="auto">
          <a:xfrm flipH="1">
            <a:off x="3733800" y="2651587"/>
            <a:ext cx="552964" cy="509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286764" y="2651587"/>
            <a:ext cx="361436" cy="509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4286764" y="2651587"/>
            <a:ext cx="1580636" cy="509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702012" y="2232956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012" y="2232956"/>
                <a:ext cx="4572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 bwMode="auto">
          <a:xfrm flipH="1">
            <a:off x="4648200" y="2694621"/>
            <a:ext cx="1282412" cy="4660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5257800" y="2694621"/>
            <a:ext cx="672812" cy="4660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5930612" y="2694621"/>
            <a:ext cx="546388" cy="4660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02776" y="2199733"/>
                <a:ext cx="355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baseline="0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776" y="2199733"/>
                <a:ext cx="35502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390" r="-3390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>
            <a:stCxn id="30" idx="2"/>
          </p:cNvCxnSpPr>
          <p:nvPr/>
        </p:nvCxnSpPr>
        <p:spPr bwMode="auto">
          <a:xfrm flipH="1">
            <a:off x="3733800" y="2661398"/>
            <a:ext cx="1346488" cy="4992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>
            <a:endCxn id="42" idx="0"/>
          </p:cNvCxnSpPr>
          <p:nvPr/>
        </p:nvCxnSpPr>
        <p:spPr bwMode="auto">
          <a:xfrm>
            <a:off x="5088194" y="2663856"/>
            <a:ext cx="169606" cy="4967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/>
          <p:cNvCxnSpPr>
            <a:stCxn id="30" idx="2"/>
            <a:endCxn id="38" idx="0"/>
          </p:cNvCxnSpPr>
          <p:nvPr/>
        </p:nvCxnSpPr>
        <p:spPr bwMode="auto">
          <a:xfrm>
            <a:off x="5080288" y="2661398"/>
            <a:ext cx="1396712" cy="4992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7154894" y="302071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latin typeface="+mn-lt"/>
              </a:rPr>
              <a:t>y</a:t>
            </a:r>
            <a:r>
              <a:rPr lang="en-US" baseline="0" dirty="0" smtClean="0">
                <a:latin typeface="+mn-lt"/>
              </a:rPr>
              <a:t> is a member</a:t>
            </a:r>
            <a:endParaRPr lang="en-US" baseline="0" dirty="0">
              <a:latin typeface="+mn-lt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58" y="3482377"/>
            <a:ext cx="287336" cy="28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40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6" grpId="0"/>
      <p:bldP spid="50" grpId="0"/>
      <p:bldP spid="30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2394" y="1450258"/>
                <a:ext cx="8399206" cy="4721942"/>
              </a:xfrm>
            </p:spPr>
            <p:txBody>
              <a:bodyPr/>
              <a:lstStyle/>
              <a:p>
                <a:r>
                  <a:rPr lang="en-US" i="1" dirty="0" smtClean="0"/>
                  <a:t> n </a:t>
                </a:r>
                <a:r>
                  <a:rPr lang="en-US" dirty="0" smtClean="0"/>
                  <a:t>keys,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bits array,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hash functions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After inserting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keys, let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denotes the probability that a particular bit is 0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(1−</m:t>
                        </m:r>
                        <m:f>
                          <m:fPr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𝑚</m:t>
                            </m:r>
                          </m:den>
                        </m:f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𝑘𝑛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Let </a:t>
                </a:r>
                <a:r>
                  <a:rPr lang="en-US" i="1" dirty="0"/>
                  <a:t>f</a:t>
                </a:r>
                <a:r>
                  <a:rPr lang="en-US" dirty="0" smtClean="0"/>
                  <a:t> denotes the probability of false positive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(1−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(1−</m:t>
                            </m:r>
                            <m:f>
                              <m:fPr>
                                <m:ctrlPr>
                                  <a:rPr lang="mr-IN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𝑘𝑛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𝑙𝑛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2 ∗</m:t>
                    </m:r>
                    <m:f>
                      <m:fPr>
                        <m:type m:val="skw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,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 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achieves optimal value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394" y="1450258"/>
                <a:ext cx="8399206" cy="4721942"/>
              </a:xfrm>
              <a:blipFill rotWithShape="0">
                <a:blip r:embed="rId3"/>
                <a:stretch>
                  <a:fillRect t="-1677" b="-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5590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No deletion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7474" y="2871257"/>
                <a:ext cx="16325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0" dirty="0">
                    <a:latin typeface="+mn-lt"/>
                  </a:rPr>
                  <a:t>d</a:t>
                </a:r>
                <a:r>
                  <a:rPr lang="en-US" baseline="0" dirty="0" smtClean="0">
                    <a:latin typeface="+mn-lt"/>
                  </a:rPr>
                  <a:t>elete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74" y="2871257"/>
                <a:ext cx="163253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559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514600" y="2026356"/>
            <a:ext cx="3665483" cy="1275522"/>
            <a:chOff x="2248928" y="2841510"/>
            <a:chExt cx="3665483" cy="1275522"/>
          </a:xfrm>
        </p:grpSpPr>
        <p:grpSp>
          <p:nvGrpSpPr>
            <p:cNvPr id="28" name="Group 27"/>
            <p:cNvGrpSpPr/>
            <p:nvPr/>
          </p:nvGrpSpPr>
          <p:grpSpPr>
            <a:xfrm>
              <a:off x="2248928" y="3812232"/>
              <a:ext cx="3665483" cy="304800"/>
              <a:chOff x="1524000" y="2590800"/>
              <a:chExt cx="3665483" cy="3048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8288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="1" baseline="0" dirty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1336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884683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5720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altLang="zh-CN" sz="2471" b="1" baseline="0" dirty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  <a:endPara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2672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9624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="1" baseline="0" dirty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6576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3528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altLang="zh-CN" sz="2471" b="1" baseline="0" dirty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  <a:endPara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0480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7432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="1" baseline="0" dirty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4384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030492" y="2841510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baseline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baseline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aseline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0492" y="2841510"/>
                  <a:ext cx="457200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 bwMode="auto">
            <a:xfrm flipH="1">
              <a:off x="2706128" y="3303175"/>
              <a:ext cx="552964" cy="5090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3259092" y="3303175"/>
              <a:ext cx="361436" cy="5090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3259092" y="3303175"/>
              <a:ext cx="1580636" cy="5090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674340" y="2884544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baseline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baseline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4340" y="2884544"/>
                  <a:ext cx="457200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/>
            <p:nvPr/>
          </p:nvCxnSpPr>
          <p:spPr bwMode="auto">
            <a:xfrm flipH="1">
              <a:off x="3620528" y="3346209"/>
              <a:ext cx="1282412" cy="4660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>
              <a:off x="4230128" y="3346209"/>
              <a:ext cx="672812" cy="4660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4902940" y="3346209"/>
              <a:ext cx="546388" cy="4660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41157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No deletion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7474" y="2871257"/>
                <a:ext cx="16325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0" dirty="0">
                    <a:latin typeface="+mn-lt"/>
                  </a:rPr>
                  <a:t>d</a:t>
                </a:r>
                <a:r>
                  <a:rPr lang="en-US" baseline="0" dirty="0" smtClean="0">
                    <a:latin typeface="+mn-lt"/>
                  </a:rPr>
                  <a:t>elete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74" y="2871257"/>
                <a:ext cx="163253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559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514600" y="2069390"/>
            <a:ext cx="3665483" cy="1232488"/>
            <a:chOff x="2248928" y="2884544"/>
            <a:chExt cx="3665483" cy="1232488"/>
          </a:xfrm>
        </p:grpSpPr>
        <p:grpSp>
          <p:nvGrpSpPr>
            <p:cNvPr id="28" name="Group 27"/>
            <p:cNvGrpSpPr/>
            <p:nvPr/>
          </p:nvGrpSpPr>
          <p:grpSpPr>
            <a:xfrm>
              <a:off x="2248928" y="3812232"/>
              <a:ext cx="3665483" cy="304800"/>
              <a:chOff x="1524000" y="2590800"/>
              <a:chExt cx="3665483" cy="3048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8288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="1" baseline="0" dirty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1336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884683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5720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altLang="zh-CN" sz="2471" b="1" baseline="0" dirty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  <a:endPara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2672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9624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="1" baseline="0" dirty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6576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3528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altLang="zh-CN" sz="2471" b="1" baseline="0" dirty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  <a:endPara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0480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7432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="1" baseline="0" dirty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4384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674340" y="2884544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baseline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baseline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4340" y="2884544"/>
                  <a:ext cx="457200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/>
            <p:nvPr/>
          </p:nvCxnSpPr>
          <p:spPr bwMode="auto">
            <a:xfrm flipH="1">
              <a:off x="3620528" y="3346209"/>
              <a:ext cx="1282412" cy="4660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>
              <a:off x="4230128" y="3346209"/>
              <a:ext cx="672812" cy="4660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4902940" y="3346209"/>
              <a:ext cx="546388" cy="4660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777636" y="2117724"/>
                <a:ext cx="34488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aseline="0" dirty="0" smtClean="0">
                    <a:solidFill>
                      <a:srgbClr val="FF0000"/>
                    </a:solidFill>
                    <a:latin typeface="+mn-lt"/>
                  </a:rPr>
                  <a:t> is not a member</a:t>
                </a:r>
                <a:endParaRPr lang="en-US" baseline="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636" y="2117724"/>
                <a:ext cx="3448866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156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Low storage requirement</a:t>
            </a:r>
          </a:p>
          <a:p>
            <a:pPr lvl="1"/>
            <a:r>
              <a:rPr lang="en-US" dirty="0" smtClean="0"/>
              <a:t>Fast membership checking</a:t>
            </a:r>
          </a:p>
          <a:p>
            <a:pPr lvl="1"/>
            <a:r>
              <a:rPr lang="en-US" dirty="0" smtClean="0"/>
              <a:t>No false negative</a:t>
            </a:r>
          </a:p>
          <a:p>
            <a:pPr lvl="1"/>
            <a:r>
              <a:rPr lang="en-US" dirty="0" smtClean="0"/>
              <a:t>Low false positive probability </a:t>
            </a:r>
          </a:p>
          <a:p>
            <a:pPr lvl="1"/>
            <a:r>
              <a:rPr lang="en-US" dirty="0" smtClean="0"/>
              <a:t>No deletion is allowed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331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Pre-Knowledge</a:t>
            </a:r>
          </a:p>
          <a:p>
            <a:r>
              <a:rPr lang="en-US" dirty="0"/>
              <a:t>Bloom filters </a:t>
            </a:r>
          </a:p>
          <a:p>
            <a:r>
              <a:rPr lang="en-US" altLang="zh-CN" dirty="0" smtClean="0"/>
              <a:t>Counting Bloom filters</a:t>
            </a:r>
          </a:p>
          <a:p>
            <a:r>
              <a:rPr lang="en-US" dirty="0" smtClean="0"/>
              <a:t>Applications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7235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Pre-Knowledge</a:t>
            </a:r>
          </a:p>
          <a:p>
            <a:r>
              <a:rPr lang="en-US" dirty="0"/>
              <a:t>Bloom filters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Counting Bloom filters</a:t>
            </a:r>
          </a:p>
          <a:p>
            <a:r>
              <a:rPr lang="en-US" dirty="0" smtClean="0"/>
              <a:t>Applications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0332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8246"/>
            <a:ext cx="8551606" cy="4114800"/>
          </a:xfrm>
        </p:spPr>
        <p:txBody>
          <a:bodyPr/>
          <a:lstStyle/>
          <a:p>
            <a:r>
              <a:rPr lang="en-US" altLang="zh-CN" dirty="0" smtClean="0"/>
              <a:t>Allow deletion</a:t>
            </a:r>
            <a:endParaRPr lang="en-US" dirty="0" smtClean="0"/>
          </a:p>
          <a:p>
            <a:r>
              <a:rPr lang="en-US" dirty="0" smtClean="0"/>
              <a:t>Each entry in the counting Bloom filters is a small counter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76400" y="1628664"/>
            <a:ext cx="8001000" cy="68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j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j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j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j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baseline="0" smtClean="0"/>
              <a:t> </a:t>
            </a:r>
            <a:endParaRPr lang="en-US" kern="0" baseline="0" dirty="0"/>
          </a:p>
        </p:txBody>
      </p:sp>
      <p:grpSp>
        <p:nvGrpSpPr>
          <p:cNvPr id="6" name="Group 5"/>
          <p:cNvGrpSpPr/>
          <p:nvPr/>
        </p:nvGrpSpPr>
        <p:grpSpPr>
          <a:xfrm>
            <a:off x="3336876" y="3102090"/>
            <a:ext cx="3665483" cy="304800"/>
            <a:chOff x="1524000" y="2590800"/>
            <a:chExt cx="3665483" cy="304800"/>
          </a:xfrm>
        </p:grpSpPr>
        <p:sp>
          <p:nvSpPr>
            <p:cNvPr id="7" name="Rectangle 6"/>
            <p:cNvSpPr/>
            <p:nvPr/>
          </p:nvSpPr>
          <p:spPr>
            <a:xfrm>
              <a:off x="1524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33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84683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67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2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57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52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48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43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38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32934" y="4800600"/>
            <a:ext cx="3665483" cy="304800"/>
            <a:chOff x="1524000" y="2590800"/>
            <a:chExt cx="3665483" cy="304800"/>
          </a:xfrm>
        </p:grpSpPr>
        <p:sp>
          <p:nvSpPr>
            <p:cNvPr id="20" name="Rectangle 19"/>
            <p:cNvSpPr/>
            <p:nvPr/>
          </p:nvSpPr>
          <p:spPr>
            <a:xfrm>
              <a:off x="1524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28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33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84683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72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67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62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57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52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43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38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37636" y="4643735"/>
                <a:ext cx="1867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0" dirty="0">
                    <a:solidFill>
                      <a:srgbClr val="000000"/>
                    </a:solidFill>
                    <a:latin typeface="+mj-lt"/>
                  </a:rPr>
                  <a:t>i</a:t>
                </a:r>
                <a:r>
                  <a:rPr lang="en-US" baseline="0" dirty="0" smtClean="0">
                    <a:solidFill>
                      <a:srgbClr val="000000"/>
                    </a:solidFill>
                    <a:latin typeface="+mj-lt"/>
                  </a:rPr>
                  <a:t>nsert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baseline="0" smtClean="0">
                        <a:solidFill>
                          <a:srgbClr val="00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aseline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636" y="4643735"/>
                <a:ext cx="1867928" cy="461665"/>
              </a:xfrm>
              <a:prstGeom prst="rect">
                <a:avLst/>
              </a:prstGeom>
              <a:blipFill>
                <a:blip r:embed="rId3"/>
                <a:stretch>
                  <a:fillRect l="-48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14498" y="3829878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498" y="3829878"/>
                <a:ext cx="457200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 bwMode="auto">
          <a:xfrm flipH="1">
            <a:off x="3790134" y="4291543"/>
            <a:ext cx="552964" cy="509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4343098" y="4291543"/>
            <a:ext cx="361436" cy="509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4343098" y="4291543"/>
            <a:ext cx="1580636" cy="509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>
            <a:stCxn id="7" idx="2"/>
          </p:cNvCxnSpPr>
          <p:nvPr/>
        </p:nvCxnSpPr>
        <p:spPr bwMode="auto">
          <a:xfrm flipH="1">
            <a:off x="2895600" y="3406890"/>
            <a:ext cx="593676" cy="2898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1826458" y="3685405"/>
            <a:ext cx="269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0" dirty="0">
                <a:latin typeface="+mn-lt"/>
              </a:rPr>
              <a:t>l</a:t>
            </a:r>
            <a:r>
              <a:rPr lang="en-US" baseline="0" dirty="0" smtClean="0">
                <a:latin typeface="+mn-lt"/>
              </a:rPr>
              <a:t> bits per counter</a:t>
            </a:r>
            <a:endParaRPr lang="en-US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7898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8246"/>
            <a:ext cx="8551606" cy="4114800"/>
          </a:xfrm>
        </p:spPr>
        <p:txBody>
          <a:bodyPr/>
          <a:lstStyle/>
          <a:p>
            <a:r>
              <a:rPr lang="en-US" dirty="0" smtClean="0"/>
              <a:t>Each entry in the Bloom filters is a small counter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76400" y="1628664"/>
            <a:ext cx="8001000" cy="68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j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j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j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j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baseline="0" smtClean="0"/>
              <a:t> </a:t>
            </a:r>
            <a:endParaRPr lang="en-US" kern="0" baseline="0" dirty="0"/>
          </a:p>
        </p:txBody>
      </p:sp>
      <p:grpSp>
        <p:nvGrpSpPr>
          <p:cNvPr id="6" name="Group 5"/>
          <p:cNvGrpSpPr/>
          <p:nvPr/>
        </p:nvGrpSpPr>
        <p:grpSpPr>
          <a:xfrm>
            <a:off x="3336876" y="2263664"/>
            <a:ext cx="3665483" cy="304800"/>
            <a:chOff x="1524000" y="2590800"/>
            <a:chExt cx="3665483" cy="304800"/>
          </a:xfrm>
        </p:grpSpPr>
        <p:sp>
          <p:nvSpPr>
            <p:cNvPr id="7" name="Rectangle 6"/>
            <p:cNvSpPr/>
            <p:nvPr/>
          </p:nvSpPr>
          <p:spPr>
            <a:xfrm>
              <a:off x="1524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33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84683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67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2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57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52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48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43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38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32934" y="3962174"/>
            <a:ext cx="3665483" cy="304800"/>
            <a:chOff x="1524000" y="2590800"/>
            <a:chExt cx="3665483" cy="304800"/>
          </a:xfrm>
        </p:grpSpPr>
        <p:sp>
          <p:nvSpPr>
            <p:cNvPr id="20" name="Rectangle 19"/>
            <p:cNvSpPr/>
            <p:nvPr/>
          </p:nvSpPr>
          <p:spPr>
            <a:xfrm>
              <a:off x="1524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28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33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84683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72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67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62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57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52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43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38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37636" y="3805309"/>
                <a:ext cx="1867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0" dirty="0">
                    <a:solidFill>
                      <a:srgbClr val="000000"/>
                    </a:solidFill>
                    <a:latin typeface="+mj-lt"/>
                  </a:rPr>
                  <a:t>i</a:t>
                </a:r>
                <a:r>
                  <a:rPr lang="en-US" baseline="0" dirty="0" smtClean="0">
                    <a:solidFill>
                      <a:srgbClr val="000000"/>
                    </a:solidFill>
                    <a:latin typeface="+mj-lt"/>
                  </a:rPr>
                  <a:t>nsert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baseline="0" smtClean="0">
                        <a:solidFill>
                          <a:srgbClr val="00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aseline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636" y="3805309"/>
                <a:ext cx="186792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8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14498" y="2991452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498" y="2991452"/>
                <a:ext cx="4572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 bwMode="auto">
          <a:xfrm flipH="1">
            <a:off x="3790134" y="3453117"/>
            <a:ext cx="552964" cy="509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4343098" y="3453117"/>
            <a:ext cx="361436" cy="509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4343098" y="3453117"/>
            <a:ext cx="1580636" cy="509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58346" y="3034486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346" y="3034486"/>
                <a:ext cx="45720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 flipH="1">
            <a:off x="4704534" y="3496151"/>
            <a:ext cx="1282412" cy="4660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5314134" y="3496151"/>
            <a:ext cx="672812" cy="4660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5986946" y="3496151"/>
            <a:ext cx="546388" cy="4660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>
            <a:stCxn id="7" idx="2"/>
          </p:cNvCxnSpPr>
          <p:nvPr/>
        </p:nvCxnSpPr>
        <p:spPr bwMode="auto">
          <a:xfrm flipH="1">
            <a:off x="2895600" y="2568464"/>
            <a:ext cx="593676" cy="2898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1826458" y="2846979"/>
            <a:ext cx="269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0" dirty="0">
                <a:latin typeface="+mn-lt"/>
              </a:rPr>
              <a:t>l</a:t>
            </a:r>
            <a:r>
              <a:rPr lang="en-US" baseline="0" dirty="0" smtClean="0">
                <a:latin typeface="+mn-lt"/>
              </a:rPr>
              <a:t> bits per counter</a:t>
            </a:r>
            <a:endParaRPr lang="en-US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348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8246"/>
            <a:ext cx="8551606" cy="4114800"/>
          </a:xfrm>
        </p:spPr>
        <p:txBody>
          <a:bodyPr/>
          <a:lstStyle/>
          <a:p>
            <a:r>
              <a:rPr lang="en-US" dirty="0" smtClean="0"/>
              <a:t>Each entry in the Bloom filters is a small counter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76400" y="1628664"/>
            <a:ext cx="8001000" cy="68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j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j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j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j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baseline="0" smtClean="0"/>
              <a:t> </a:t>
            </a:r>
            <a:endParaRPr lang="en-US" kern="0" baseline="0" dirty="0"/>
          </a:p>
        </p:txBody>
      </p:sp>
      <p:grpSp>
        <p:nvGrpSpPr>
          <p:cNvPr id="6" name="Group 5"/>
          <p:cNvGrpSpPr/>
          <p:nvPr/>
        </p:nvGrpSpPr>
        <p:grpSpPr>
          <a:xfrm>
            <a:off x="3336876" y="2263664"/>
            <a:ext cx="3665483" cy="304800"/>
            <a:chOff x="1524000" y="2590800"/>
            <a:chExt cx="3665483" cy="304800"/>
          </a:xfrm>
        </p:grpSpPr>
        <p:sp>
          <p:nvSpPr>
            <p:cNvPr id="7" name="Rectangle 6"/>
            <p:cNvSpPr/>
            <p:nvPr/>
          </p:nvSpPr>
          <p:spPr>
            <a:xfrm>
              <a:off x="1524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33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84683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67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2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57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52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48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43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38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37636" y="3805309"/>
                <a:ext cx="1867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0" dirty="0">
                    <a:solidFill>
                      <a:srgbClr val="000000"/>
                    </a:solidFill>
                    <a:latin typeface="+mj-lt"/>
                  </a:rPr>
                  <a:t>i</a:t>
                </a:r>
                <a:r>
                  <a:rPr lang="en-US" baseline="0" dirty="0" smtClean="0">
                    <a:solidFill>
                      <a:srgbClr val="000000"/>
                    </a:solidFill>
                    <a:latin typeface="+mj-lt"/>
                  </a:rPr>
                  <a:t>nsert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baseline="0" smtClean="0">
                        <a:solidFill>
                          <a:srgbClr val="00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aseline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636" y="3805309"/>
                <a:ext cx="186792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8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3332934" y="2991452"/>
            <a:ext cx="3665483" cy="1275522"/>
            <a:chOff x="3332934" y="2991452"/>
            <a:chExt cx="3665483" cy="1275522"/>
          </a:xfrm>
        </p:grpSpPr>
        <p:grpSp>
          <p:nvGrpSpPr>
            <p:cNvPr id="19" name="Group 18"/>
            <p:cNvGrpSpPr/>
            <p:nvPr/>
          </p:nvGrpSpPr>
          <p:grpSpPr>
            <a:xfrm>
              <a:off x="3332934" y="3962174"/>
              <a:ext cx="3665483" cy="304800"/>
              <a:chOff x="1524000" y="2590800"/>
              <a:chExt cx="3665483" cy="3048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240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8288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="1" baseline="0" dirty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1336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884683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5720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="1" baseline="0" dirty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2672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9624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="1" baseline="0" dirty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6576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3528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="1" baseline="0" dirty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0480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7432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="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2</a:t>
                </a:r>
                <a:endPara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384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114498" y="2991452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baseline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baseline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aseline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498" y="2991452"/>
                  <a:ext cx="457200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/>
            <p:cNvCxnSpPr/>
            <p:nvPr/>
          </p:nvCxnSpPr>
          <p:spPr bwMode="auto">
            <a:xfrm flipH="1">
              <a:off x="3790134" y="3453117"/>
              <a:ext cx="552964" cy="5090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4343098" y="3453117"/>
              <a:ext cx="361436" cy="5090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4343098" y="3453117"/>
              <a:ext cx="1580636" cy="5090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758346" y="3034486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baseline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baseline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8346" y="3034486"/>
                  <a:ext cx="457200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/>
            <p:cNvCxnSpPr/>
            <p:nvPr/>
          </p:nvCxnSpPr>
          <p:spPr bwMode="auto">
            <a:xfrm flipH="1">
              <a:off x="4704534" y="3496151"/>
              <a:ext cx="1282412" cy="4660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H="1">
              <a:off x="5314134" y="3496151"/>
              <a:ext cx="672812" cy="4660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986946" y="3496151"/>
              <a:ext cx="546388" cy="4660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65" name="Straight Arrow Connector 64"/>
          <p:cNvCxnSpPr>
            <a:stCxn id="7" idx="2"/>
          </p:cNvCxnSpPr>
          <p:nvPr/>
        </p:nvCxnSpPr>
        <p:spPr bwMode="auto">
          <a:xfrm flipH="1">
            <a:off x="2895600" y="2568464"/>
            <a:ext cx="593676" cy="2898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1826458" y="2846979"/>
            <a:ext cx="269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0" dirty="0">
                <a:latin typeface="+mn-lt"/>
              </a:rPr>
              <a:t>l</a:t>
            </a:r>
            <a:r>
              <a:rPr lang="en-US" baseline="0" dirty="0" smtClean="0">
                <a:latin typeface="+mn-lt"/>
              </a:rPr>
              <a:t> bits per counter</a:t>
            </a:r>
            <a:endParaRPr lang="en-US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0803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8246"/>
            <a:ext cx="8551606" cy="4114800"/>
          </a:xfrm>
        </p:spPr>
        <p:txBody>
          <a:bodyPr/>
          <a:lstStyle/>
          <a:p>
            <a:r>
              <a:rPr lang="en-US" dirty="0" smtClean="0"/>
              <a:t>Each entry in the Bloom filters is a small counter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76400" y="1628664"/>
            <a:ext cx="8001000" cy="68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j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j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j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j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baseline="0" smtClean="0"/>
              <a:t> </a:t>
            </a:r>
            <a:endParaRPr lang="en-US" kern="0" baseline="0" dirty="0"/>
          </a:p>
        </p:txBody>
      </p:sp>
      <p:grpSp>
        <p:nvGrpSpPr>
          <p:cNvPr id="6" name="Group 5"/>
          <p:cNvGrpSpPr/>
          <p:nvPr/>
        </p:nvGrpSpPr>
        <p:grpSpPr>
          <a:xfrm>
            <a:off x="3336876" y="2263664"/>
            <a:ext cx="3665483" cy="304800"/>
            <a:chOff x="1524000" y="2590800"/>
            <a:chExt cx="3665483" cy="304800"/>
          </a:xfrm>
        </p:grpSpPr>
        <p:sp>
          <p:nvSpPr>
            <p:cNvPr id="7" name="Rectangle 6"/>
            <p:cNvSpPr/>
            <p:nvPr/>
          </p:nvSpPr>
          <p:spPr>
            <a:xfrm>
              <a:off x="1524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33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84683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67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2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57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52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48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43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38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37636" y="3805309"/>
                <a:ext cx="1867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0" dirty="0">
                    <a:solidFill>
                      <a:srgbClr val="000000"/>
                    </a:solidFill>
                    <a:latin typeface="+mj-lt"/>
                  </a:rPr>
                  <a:t>i</a:t>
                </a:r>
                <a:r>
                  <a:rPr lang="en-US" baseline="0" dirty="0" smtClean="0">
                    <a:solidFill>
                      <a:srgbClr val="000000"/>
                    </a:solidFill>
                    <a:latin typeface="+mj-lt"/>
                  </a:rPr>
                  <a:t>nsert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baseline="0" smtClean="0">
                        <a:solidFill>
                          <a:srgbClr val="00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aseline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636" y="3805309"/>
                <a:ext cx="186792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8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440776" y="5245854"/>
                <a:ext cx="16325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0" dirty="0" smtClean="0">
                    <a:solidFill>
                      <a:srgbClr val="000000"/>
                    </a:solidFill>
                    <a:latin typeface="+mn-lt"/>
                  </a:rPr>
                  <a:t>delete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776" y="5245854"/>
                <a:ext cx="163253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559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/>
          <p:cNvCxnSpPr>
            <a:stCxn id="7" idx="2"/>
          </p:cNvCxnSpPr>
          <p:nvPr/>
        </p:nvCxnSpPr>
        <p:spPr bwMode="auto">
          <a:xfrm flipH="1">
            <a:off x="2895600" y="2568464"/>
            <a:ext cx="593676" cy="2898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1826458" y="2846979"/>
            <a:ext cx="269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0" dirty="0">
                <a:latin typeface="+mn-lt"/>
              </a:rPr>
              <a:t>l</a:t>
            </a:r>
            <a:r>
              <a:rPr lang="en-US" baseline="0" dirty="0" smtClean="0">
                <a:latin typeface="+mn-lt"/>
              </a:rPr>
              <a:t> bits per counter</a:t>
            </a:r>
            <a:endParaRPr lang="en-US" baseline="0" dirty="0">
              <a:latin typeface="+mn-lt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309663" y="2983970"/>
            <a:ext cx="3665483" cy="1275522"/>
            <a:chOff x="3332934" y="2991452"/>
            <a:chExt cx="3665483" cy="1275522"/>
          </a:xfrm>
        </p:grpSpPr>
        <p:grpSp>
          <p:nvGrpSpPr>
            <p:cNvPr id="67" name="Group 66"/>
            <p:cNvGrpSpPr/>
            <p:nvPr/>
          </p:nvGrpSpPr>
          <p:grpSpPr>
            <a:xfrm>
              <a:off x="3332934" y="3962174"/>
              <a:ext cx="3665483" cy="304800"/>
              <a:chOff x="1524000" y="2590800"/>
              <a:chExt cx="3665483" cy="304800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5240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8288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="1" baseline="0" dirty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1336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884683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5720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="1" baseline="0" dirty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2672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9624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="1" baseline="0" dirty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36576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33528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="1" baseline="0" dirty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7432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="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2</a:t>
                </a:r>
                <a:endPara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438400" y="2590800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algn="ctr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0</a:t>
                </a:r>
                <a:endParaRPr lang="en-US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4114498" y="2991452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baseline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baseline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aseline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498" y="2991452"/>
                  <a:ext cx="457200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/>
            <p:cNvCxnSpPr/>
            <p:nvPr/>
          </p:nvCxnSpPr>
          <p:spPr bwMode="auto">
            <a:xfrm flipH="1">
              <a:off x="3790134" y="3453117"/>
              <a:ext cx="552964" cy="5090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4343098" y="3453117"/>
              <a:ext cx="361436" cy="5090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4343098" y="3453117"/>
              <a:ext cx="1580636" cy="5090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5758346" y="3034486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baseline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baseline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8346" y="3034486"/>
                  <a:ext cx="457200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/>
            <p:cNvCxnSpPr/>
            <p:nvPr/>
          </p:nvCxnSpPr>
          <p:spPr bwMode="auto">
            <a:xfrm flipH="1">
              <a:off x="4704534" y="3496151"/>
              <a:ext cx="1282412" cy="4660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H="1">
              <a:off x="5314134" y="3496151"/>
              <a:ext cx="672812" cy="4660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5986946" y="3496151"/>
              <a:ext cx="546388" cy="4660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9" name="Group 88"/>
          <p:cNvGrpSpPr/>
          <p:nvPr/>
        </p:nvGrpSpPr>
        <p:grpSpPr>
          <a:xfrm>
            <a:off x="3332934" y="5367136"/>
            <a:ext cx="3665483" cy="304800"/>
            <a:chOff x="1524000" y="2590800"/>
            <a:chExt cx="3665483" cy="304800"/>
          </a:xfrm>
        </p:grpSpPr>
        <p:sp>
          <p:nvSpPr>
            <p:cNvPr id="98" name="Rectangle 97"/>
            <p:cNvSpPr/>
            <p:nvPr/>
          </p:nvSpPr>
          <p:spPr>
            <a:xfrm>
              <a:off x="1524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828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133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884683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572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267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962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657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352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048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743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="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438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758346" y="4439448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346" y="4439448"/>
                <a:ext cx="457200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/>
          <p:nvPr/>
        </p:nvCxnSpPr>
        <p:spPr bwMode="auto">
          <a:xfrm flipH="1">
            <a:off x="4704534" y="4901113"/>
            <a:ext cx="1282412" cy="4660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flipH="1">
            <a:off x="5314134" y="4901113"/>
            <a:ext cx="672812" cy="4660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>
            <a:off x="5986946" y="4901113"/>
            <a:ext cx="546388" cy="4660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76891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Bloom Filters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4200" y="1156929"/>
                <a:ext cx="8001000" cy="5255342"/>
              </a:xfrm>
            </p:spPr>
            <p:txBody>
              <a:bodyPr/>
              <a:lstStyle/>
              <a:p>
                <a:r>
                  <a:rPr lang="en-US" dirty="0" smtClean="0"/>
                  <a:t> The size of the bits for the counter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𝑛𝑘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𝑗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𝑚</m:t>
                            </m:r>
                          </m:den>
                        </m:f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(1−</m:t>
                        </m:r>
                        <m:f>
                          <m:fPr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𝑚</m:t>
                            </m:r>
                          </m:den>
                        </m:f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𝑛𝑘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i="1" dirty="0" smtClean="0"/>
              </a:p>
              <a:p>
                <a:pPr lvl="1"/>
                <a:endParaRPr lang="en-US" i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</a:rPr>
                      <m:t>)≥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𝑗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d>
                      <m:dPr>
                        <m:ctrlP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sup>
                        </m:sSup>
                      </m:den>
                    </m:f>
                    <m:r>
                      <a:rPr lang="mr-I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sSup>
                      <m:sSupPr>
                        <m:ctrlP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f>
                          <m:fPr>
                            <m:ctrlP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𝑒𝑛𝑘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𝑗𝑚</m:t>
                            </m:r>
                          </m:den>
                        </m:f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i="1" dirty="0" smtClean="0"/>
              </a:p>
              <a:p>
                <a:pPr lvl="1"/>
                <a:r>
                  <a:rPr lang="en-US" dirty="0" smtClean="0"/>
                  <a:t>The probability that the any counter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𝑗</m:t>
                    </m:r>
                  </m:oMath>
                </a14:m>
                <a:r>
                  <a:rPr lang="en-US" dirty="0" smtClean="0"/>
                  <a:t> is bounded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𝑚𝑝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</a:rPr>
                      <m:t>)≥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𝑗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max</m:t>
                    </m:r>
                    <m:r>
                      <a:rPr lang="en-US" i="1">
                        <a:latin typeface="Cambria Math" charset="0"/>
                      </a:rPr>
                      <m:t>⁡(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𝑖</m:t>
                    </m:r>
                    <m:r>
                      <a:rPr lang="en-US" i="1">
                        <a:latin typeface="Cambria Math" charset="0"/>
                      </a:rPr>
                      <m:t>))≥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𝑗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𝑚𝑝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𝑖</m:t>
                    </m:r>
                    <m:r>
                      <a:rPr lang="en-US" i="1">
                        <a:latin typeface="Cambria Math" charset="0"/>
                      </a:rPr>
                      <m:t>)≥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𝑗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max</m:t>
                    </m:r>
                    <m:r>
                      <a:rPr lang="en-US" b="0" i="1" smtClean="0">
                        <a:latin typeface="Cambria Math" charset="0"/>
                      </a:rPr>
                      <m:t>⁡(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</a:rPr>
                      <m:t>))≥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𝑗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  <m:d>
                      <m:dPr>
                        <m:ctrlP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sup>
                        </m:sSup>
                      </m:den>
                    </m:f>
                    <m:r>
                      <a:rPr lang="mr-I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f>
                          <m:fPr>
                            <m:ctrlP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𝑒𝑛𝑘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𝑗𝑚</m:t>
                            </m:r>
                          </m:den>
                        </m:f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4200" y="1156929"/>
                <a:ext cx="8001000" cy="5255342"/>
              </a:xfrm>
              <a:blipFill rotWithShape="0">
                <a:blip r:embed="rId3"/>
                <a:stretch>
                  <a:fillRect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057400" y="2299929"/>
            <a:ext cx="1143000" cy="5956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200400" y="2597764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latin typeface="+mn-lt"/>
              </a:rPr>
              <a:t>The count associated with the </a:t>
            </a:r>
            <a:r>
              <a:rPr lang="en-US" i="1" baseline="0" dirty="0" err="1" smtClean="0">
                <a:latin typeface="+mn-lt"/>
              </a:rPr>
              <a:t>i-</a:t>
            </a:r>
            <a:r>
              <a:rPr lang="en-US" baseline="0" dirty="0" err="1" smtClean="0">
                <a:latin typeface="+mn-lt"/>
              </a:rPr>
              <a:t>th</a:t>
            </a:r>
            <a:r>
              <a:rPr lang="en-US" baseline="0" dirty="0" smtClean="0">
                <a:latin typeface="+mn-lt"/>
              </a:rPr>
              <a:t> counter</a:t>
            </a:r>
            <a:endParaRPr lang="en-US" baseline="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23753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latin typeface="+mn-lt"/>
              </a:rPr>
              <a:t>l</a:t>
            </a:r>
            <a:r>
              <a:rPr lang="en-US" baseline="0" dirty="0" smtClean="0">
                <a:latin typeface="+mn-lt"/>
              </a:rPr>
              <a:t>oose bound</a:t>
            </a:r>
            <a:endParaRPr lang="en-US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088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Bloom Filters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4200" y="1156929"/>
                <a:ext cx="8001000" cy="525534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  <m:d>
                      <m:dPr>
                        <m:ctrlP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sup>
                        </m:sSup>
                      </m:den>
                    </m:f>
                    <m:r>
                      <a:rPr lang="mr-I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𝑒𝑛𝑘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𝑗𝑚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b="0" i="1" dirty="0" smtClean="0">
                  <a:ea typeface="Cambria Math" charset="0"/>
                  <a:cs typeface="Cambria Math" charset="0"/>
                </a:endParaRPr>
              </a:p>
              <a:p>
                <a:pPr lvl="1"/>
                <a:r>
                  <a:rPr lang="en-US" i="1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𝑘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𝑙𝑛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e>
                    </m:d>
                    <m:f>
                      <m:fPr>
                        <m:type m:val="lin"/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den>
                    </m:f>
                  </m:oMath>
                </a14:m>
                <a:endParaRPr lang="en-US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𝑝</m:t>
                    </m:r>
                    <m:r>
                      <a:rPr lang="en-US" i="1" dirty="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latin typeface="Cambria Math" charset="0"/>
                      </a:rPr>
                      <m:t>max</m:t>
                    </m:r>
                    <m:r>
                      <a:rPr lang="en-US" i="1" dirty="0">
                        <a:latin typeface="Cambria Math" charset="0"/>
                      </a:rPr>
                      <m:t>⁡(</m:t>
                    </m:r>
                    <m:r>
                      <a:rPr lang="en-US" i="1" dirty="0">
                        <a:latin typeface="Cambria Math" charset="0"/>
                      </a:rPr>
                      <m:t>𝑐</m:t>
                    </m:r>
                    <m:r>
                      <a:rPr lang="en-US" i="1" dirty="0">
                        <a:latin typeface="Cambria Math" charset="0"/>
                      </a:rPr>
                      <m:t>(</m:t>
                    </m:r>
                    <m:r>
                      <a:rPr lang="en-US" i="1" dirty="0">
                        <a:latin typeface="Cambria Math" charset="0"/>
                      </a:rPr>
                      <m:t>𝑖</m:t>
                    </m:r>
                    <m:r>
                      <a:rPr lang="en-US" i="1" dirty="0">
                        <a:latin typeface="Cambria Math" charset="0"/>
                      </a:rPr>
                      <m:t>))≥</m:t>
                    </m:r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𝑗</m:t>
                    </m:r>
                    <m:r>
                      <a:rPr lang="en-US" i="1" dirty="0">
                        <a:latin typeface="Cambria Math" charset="0"/>
                      </a:rPr>
                      <m:t>)</m:t>
                    </m:r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  <m:sSup>
                      <m:sSupPr>
                        <m:ctrlPr>
                          <a:rPr lang="en-US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f>
                          <m:fPr>
                            <m:ctrlPr>
                              <a:rPr lang="mr-IN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𝑒𝑙𝑛</m:t>
                            </m:r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den>
                        </m:f>
                        <m:r>
                          <a:rPr lang="en-US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i="1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≥16</m:t>
                        </m:r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≤1.37∗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−15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∗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</m:oMath>
                </a14:m>
                <a:endParaRPr 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4200" y="1156929"/>
                <a:ext cx="8001000" cy="5255342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5" name="TextBox 4"/>
          <p:cNvSpPr txBox="1"/>
          <p:nvPr/>
        </p:nvSpPr>
        <p:spPr>
          <a:xfrm>
            <a:off x="1219200" y="4191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latin typeface="+mn-lt"/>
              </a:rPr>
              <a:t>If we allow 4 bits per counter, the probability of overflow for practical values of m during the initial insertion in the CBF is minuscule.</a:t>
            </a:r>
            <a:endParaRPr lang="en-US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7202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Pre-Knowledge</a:t>
            </a:r>
          </a:p>
          <a:p>
            <a:r>
              <a:rPr lang="en-US" dirty="0"/>
              <a:t>Bloom filters </a:t>
            </a:r>
          </a:p>
          <a:p>
            <a:r>
              <a:rPr lang="en-US" altLang="zh-CN" dirty="0"/>
              <a:t>Counting Bloom filters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Applications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8106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Summary Cache: A Scalable Wide-Area Web Cache Sharing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Background and Problems</a:t>
            </a:r>
          </a:p>
          <a:p>
            <a:r>
              <a:rPr lang="en-US" dirty="0" smtClean="0"/>
              <a:t>Internet cache protocol (ICP)</a:t>
            </a:r>
          </a:p>
          <a:p>
            <a:r>
              <a:rPr lang="en-US" dirty="0" smtClean="0"/>
              <a:t>Summary cache</a:t>
            </a:r>
          </a:p>
          <a:p>
            <a:r>
              <a:rPr lang="en-US" dirty="0" smtClean="0"/>
              <a:t>Evaluation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8850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64" y="1542281"/>
            <a:ext cx="8932606" cy="4114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Caching</a:t>
            </a:r>
            <a:r>
              <a:rPr lang="en-US" dirty="0" smtClean="0"/>
              <a:t> has been recognized as one of the most important techniques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 reduce bandwidth consumption with the development of </a:t>
            </a:r>
            <a:r>
              <a:rPr lang="en-US" dirty="0" smtClean="0"/>
              <a:t>World Wide Web.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  <p:grpSp>
        <p:nvGrpSpPr>
          <p:cNvPr id="213" name="Group 212"/>
          <p:cNvGrpSpPr/>
          <p:nvPr/>
        </p:nvGrpSpPr>
        <p:grpSpPr>
          <a:xfrm>
            <a:off x="894612" y="2954002"/>
            <a:ext cx="7430976" cy="3599198"/>
            <a:chOff x="337024" y="1102810"/>
            <a:chExt cx="7430976" cy="3599198"/>
          </a:xfrm>
        </p:grpSpPr>
        <p:grpSp>
          <p:nvGrpSpPr>
            <p:cNvPr id="170" name="Group 169"/>
            <p:cNvGrpSpPr/>
            <p:nvPr/>
          </p:nvGrpSpPr>
          <p:grpSpPr>
            <a:xfrm>
              <a:off x="4067978" y="3787608"/>
              <a:ext cx="1459009" cy="914400"/>
              <a:chOff x="1600200" y="3057144"/>
              <a:chExt cx="1459009" cy="914400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1889760" y="3057144"/>
                <a:ext cx="457200" cy="30725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55488" algn="l"/>
                    <a:tab pos="456104" algn="l"/>
                  </a:tabLst>
                  <a:defRPr/>
                </a:pPr>
                <a:endParaRPr kumimoji="0" lang="en-US" sz="2471" b="0" i="0" u="none" strike="noStrike" kern="1200" cap="none" spc="0" normalizeH="0" baseline="-25000" noProof="0" dirty="0">
                  <a:ln w="0"/>
                  <a:solidFill>
                    <a:srgbClr val="40458C"/>
                  </a:solidFill>
                  <a:effectLst>
                    <a:outerShdw blurRad="38100" dist="19050" dir="2700000" algn="tl" rotWithShape="0">
                      <a:srgbClr val="40458C">
                        <a:alpha val="4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2" name="Straight Connector 171"/>
              <p:cNvCxnSpPr>
                <a:stCxn id="177" idx="4"/>
              </p:cNvCxnSpPr>
              <p:nvPr/>
            </p:nvCxnSpPr>
            <p:spPr bwMode="auto">
              <a:xfrm flipH="1">
                <a:off x="1737360" y="3364402"/>
                <a:ext cx="381000" cy="37854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3" name="Rectangle 172"/>
              <p:cNvSpPr/>
              <p:nvPr/>
            </p:nvSpPr>
            <p:spPr>
              <a:xfrm>
                <a:off x="1600200" y="3733800"/>
                <a:ext cx="287594" cy="228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55488" algn="l"/>
                    <a:tab pos="456104" algn="l"/>
                  </a:tabLst>
                  <a:defRPr/>
                </a:pPr>
                <a:endParaRPr kumimoji="0" lang="en-US" sz="2471" b="0" i="0" u="none" strike="noStrike" kern="1200" cap="none" spc="0" normalizeH="0" baseline="-25000" noProof="0" dirty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139704" y="3733799"/>
                <a:ext cx="287594" cy="228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55488" algn="l"/>
                    <a:tab pos="456104" algn="l"/>
                  </a:tabLst>
                  <a:defRPr/>
                </a:pPr>
                <a:endParaRPr kumimoji="0" lang="en-US" sz="2471" b="0" i="0" u="none" strike="noStrike" kern="1200" cap="none" spc="0" normalizeH="0" baseline="-25000" noProof="0" dirty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2666508" y="3742944"/>
                <a:ext cx="287594" cy="228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55488" algn="l"/>
                    <a:tab pos="456104" algn="l"/>
                  </a:tabLst>
                  <a:defRPr/>
                </a:pPr>
                <a:endParaRPr kumimoji="0" lang="en-US" sz="2471" b="0" i="0" u="none" strike="noStrike" kern="1200" cap="none" spc="0" normalizeH="0" baseline="-25000" noProof="0" dirty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6" name="Straight Connector 175"/>
              <p:cNvCxnSpPr>
                <a:stCxn id="177" idx="4"/>
                <a:endCxn id="182" idx="0"/>
              </p:cNvCxnSpPr>
              <p:nvPr/>
            </p:nvCxnSpPr>
            <p:spPr bwMode="auto">
              <a:xfrm>
                <a:off x="2118360" y="3364402"/>
                <a:ext cx="165141" cy="36939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7" name="Straight Connector 176"/>
              <p:cNvCxnSpPr>
                <a:stCxn id="177" idx="4"/>
                <a:endCxn id="183" idx="0"/>
              </p:cNvCxnSpPr>
              <p:nvPr/>
            </p:nvCxnSpPr>
            <p:spPr bwMode="auto">
              <a:xfrm>
                <a:off x="2118360" y="3364402"/>
                <a:ext cx="691945" cy="37854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8" name="Can 177"/>
              <p:cNvSpPr/>
              <p:nvPr/>
            </p:nvSpPr>
            <p:spPr>
              <a:xfrm>
                <a:off x="2707607" y="3363763"/>
                <a:ext cx="351602" cy="164002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55488" algn="l"/>
                    <a:tab pos="456104" algn="l"/>
                  </a:tabLst>
                  <a:defRPr/>
                </a:pPr>
                <a:endParaRPr kumimoji="0" lang="en-US" sz="2471" b="0" i="0" u="none" strike="noStrike" kern="1200" cap="none" spc="0" normalizeH="0" baseline="-25000" noProof="0" dirty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9" name="Straight Connector 178"/>
              <p:cNvCxnSpPr/>
              <p:nvPr/>
            </p:nvCxnSpPr>
            <p:spPr bwMode="auto">
              <a:xfrm flipV="1">
                <a:off x="2316258" y="3218688"/>
                <a:ext cx="579342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0" name="Straight Connector 179"/>
              <p:cNvCxnSpPr/>
              <p:nvPr/>
            </p:nvCxnSpPr>
            <p:spPr bwMode="auto">
              <a:xfrm>
                <a:off x="2892383" y="3218688"/>
                <a:ext cx="0" cy="1450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1" name="Group 180"/>
            <p:cNvGrpSpPr/>
            <p:nvPr/>
          </p:nvGrpSpPr>
          <p:grpSpPr>
            <a:xfrm>
              <a:off x="337024" y="3593979"/>
              <a:ext cx="2944452" cy="1108029"/>
              <a:chOff x="120747" y="2970903"/>
              <a:chExt cx="2944452" cy="1108029"/>
            </a:xfrm>
          </p:grpSpPr>
          <p:sp>
            <p:nvSpPr>
              <p:cNvPr id="182" name="Oval 181"/>
              <p:cNvSpPr/>
              <p:nvPr/>
            </p:nvSpPr>
            <p:spPr>
              <a:xfrm>
                <a:off x="1889760" y="3057144"/>
                <a:ext cx="457200" cy="30725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55488" algn="l"/>
                    <a:tab pos="456104" algn="l"/>
                  </a:tabLst>
                  <a:defRPr/>
                </a:pPr>
                <a:endParaRPr kumimoji="0" lang="en-US" sz="2471" b="0" i="0" u="none" strike="noStrike" kern="1200" cap="none" spc="0" normalizeH="0" baseline="-25000" noProof="0" dirty="0">
                  <a:ln w="0"/>
                  <a:solidFill>
                    <a:srgbClr val="40458C"/>
                  </a:solidFill>
                  <a:effectLst>
                    <a:outerShdw blurRad="38100" dist="19050" dir="2700000" algn="tl" rotWithShape="0">
                      <a:srgbClr val="40458C">
                        <a:alpha val="4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3" name="Straight Connector 182"/>
              <p:cNvCxnSpPr/>
              <p:nvPr/>
            </p:nvCxnSpPr>
            <p:spPr bwMode="auto">
              <a:xfrm flipH="1">
                <a:off x="1737360" y="3364402"/>
                <a:ext cx="381000" cy="37854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4" name="Rectangle 183"/>
              <p:cNvSpPr/>
              <p:nvPr/>
            </p:nvSpPr>
            <p:spPr>
              <a:xfrm>
                <a:off x="1600200" y="3733800"/>
                <a:ext cx="287594" cy="228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55488" algn="l"/>
                    <a:tab pos="456104" algn="l"/>
                  </a:tabLst>
                  <a:defRPr/>
                </a:pPr>
                <a:endParaRPr kumimoji="0" lang="en-US" sz="2471" b="0" i="0" u="none" strike="noStrike" kern="1200" cap="none" spc="0" normalizeH="0" baseline="-25000" noProof="0" dirty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2139704" y="3733799"/>
                <a:ext cx="287594" cy="228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55488" algn="l"/>
                    <a:tab pos="456104" algn="l"/>
                  </a:tabLst>
                  <a:defRPr/>
                </a:pPr>
                <a:endParaRPr kumimoji="0" lang="en-US" sz="2471" b="0" i="0" u="none" strike="noStrike" kern="1200" cap="none" spc="0" normalizeH="0" baseline="-25000" noProof="0" dirty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2666508" y="3742944"/>
                <a:ext cx="287594" cy="228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55488" algn="l"/>
                    <a:tab pos="456104" algn="l"/>
                  </a:tabLst>
                  <a:defRPr/>
                </a:pPr>
                <a:endParaRPr kumimoji="0" lang="en-US" sz="2471" b="0" i="0" u="none" strike="noStrike" kern="1200" cap="none" spc="0" normalizeH="0" baseline="-25000" noProof="0" dirty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7" name="Straight Connector 186"/>
              <p:cNvCxnSpPr/>
              <p:nvPr/>
            </p:nvCxnSpPr>
            <p:spPr bwMode="auto">
              <a:xfrm>
                <a:off x="2118360" y="3364402"/>
                <a:ext cx="165141" cy="36939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8" name="Straight Connector 187"/>
              <p:cNvCxnSpPr/>
              <p:nvPr/>
            </p:nvCxnSpPr>
            <p:spPr bwMode="auto">
              <a:xfrm>
                <a:off x="2118360" y="3364402"/>
                <a:ext cx="691945" cy="37854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9" name="Can 188"/>
              <p:cNvSpPr/>
              <p:nvPr/>
            </p:nvSpPr>
            <p:spPr>
              <a:xfrm>
                <a:off x="2713597" y="3425313"/>
                <a:ext cx="351602" cy="164002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55488" algn="l"/>
                    <a:tab pos="456104" algn="l"/>
                  </a:tabLst>
                  <a:defRPr/>
                </a:pPr>
                <a:endParaRPr kumimoji="0" lang="en-US" sz="2471" b="0" i="0" u="none" strike="noStrike" kern="1200" cap="none" spc="0" normalizeH="0" baseline="-25000" noProof="0" dirty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0" name="Straight Connector 189"/>
              <p:cNvCxnSpPr/>
              <p:nvPr/>
            </p:nvCxnSpPr>
            <p:spPr bwMode="auto">
              <a:xfrm flipV="1">
                <a:off x="2310056" y="3279009"/>
                <a:ext cx="579342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1" name="Straight Connector 190"/>
              <p:cNvCxnSpPr/>
              <p:nvPr/>
            </p:nvCxnSpPr>
            <p:spPr bwMode="auto">
              <a:xfrm>
                <a:off x="2889398" y="3280238"/>
                <a:ext cx="0" cy="1450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2" name="TextBox 191"/>
              <p:cNvSpPr txBox="1"/>
              <p:nvPr/>
            </p:nvSpPr>
            <p:spPr>
              <a:xfrm>
                <a:off x="639097" y="3617267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40458C"/>
                    </a:solidFill>
                    <a:effectLst/>
                    <a:uLnTx/>
                    <a:uFillTx/>
                    <a:latin typeface="Calibri"/>
                    <a:ea typeface="宋体" pitchFamily="2" charset="-122"/>
                    <a:cs typeface="Times New Roman"/>
                  </a:rPr>
                  <a:t>Users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Times New Roman"/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120747" y="2970903"/>
                <a:ext cx="22039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40458C"/>
                    </a:solidFill>
                    <a:effectLst/>
                    <a:uLnTx/>
                    <a:uFillTx/>
                    <a:latin typeface="Calibri"/>
                    <a:ea typeface="宋体" pitchFamily="2" charset="-122"/>
                    <a:cs typeface="Times New Roman"/>
                  </a:rPr>
                  <a:t>Proxy Caches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Times New Roman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6308991" y="3598444"/>
              <a:ext cx="1459009" cy="914400"/>
              <a:chOff x="1600200" y="3057144"/>
              <a:chExt cx="1459009" cy="914400"/>
            </a:xfrm>
          </p:grpSpPr>
          <p:sp>
            <p:nvSpPr>
              <p:cNvPr id="195" name="Oval 194"/>
              <p:cNvSpPr/>
              <p:nvPr/>
            </p:nvSpPr>
            <p:spPr>
              <a:xfrm>
                <a:off x="1889760" y="3057144"/>
                <a:ext cx="457200" cy="30725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55488" algn="l"/>
                    <a:tab pos="456104" algn="l"/>
                  </a:tabLst>
                  <a:defRPr/>
                </a:pPr>
                <a:endParaRPr kumimoji="0" lang="en-US" sz="2471" b="0" i="0" u="none" strike="noStrike" kern="1200" cap="none" spc="0" normalizeH="0" baseline="-25000" noProof="0" dirty="0">
                  <a:ln w="0"/>
                  <a:solidFill>
                    <a:srgbClr val="40458C"/>
                  </a:solidFill>
                  <a:effectLst>
                    <a:outerShdw blurRad="38100" dist="19050" dir="2700000" algn="tl" rotWithShape="0">
                      <a:srgbClr val="40458C">
                        <a:alpha val="4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6" name="Straight Connector 195"/>
              <p:cNvCxnSpPr/>
              <p:nvPr/>
            </p:nvCxnSpPr>
            <p:spPr bwMode="auto">
              <a:xfrm flipH="1">
                <a:off x="1737360" y="3364402"/>
                <a:ext cx="381000" cy="37854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7" name="Rectangle 196"/>
              <p:cNvSpPr/>
              <p:nvPr/>
            </p:nvSpPr>
            <p:spPr>
              <a:xfrm>
                <a:off x="1600200" y="3733800"/>
                <a:ext cx="287594" cy="228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55488" algn="l"/>
                    <a:tab pos="456104" algn="l"/>
                  </a:tabLst>
                  <a:defRPr/>
                </a:pPr>
                <a:endParaRPr kumimoji="0" lang="en-US" sz="2471" b="0" i="0" u="none" strike="noStrike" kern="1200" cap="none" spc="0" normalizeH="0" baseline="-25000" noProof="0" dirty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2139704" y="3733799"/>
                <a:ext cx="287594" cy="228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55488" algn="l"/>
                    <a:tab pos="456104" algn="l"/>
                  </a:tabLst>
                  <a:defRPr/>
                </a:pPr>
                <a:endParaRPr kumimoji="0" lang="en-US" sz="2471" b="0" i="0" u="none" strike="noStrike" kern="1200" cap="none" spc="0" normalizeH="0" baseline="-25000" noProof="0" dirty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2666508" y="3742944"/>
                <a:ext cx="287594" cy="228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55488" algn="l"/>
                    <a:tab pos="456104" algn="l"/>
                  </a:tabLst>
                  <a:defRPr/>
                </a:pPr>
                <a:endParaRPr kumimoji="0" lang="en-US" sz="2471" b="0" i="0" u="none" strike="noStrike" kern="1200" cap="none" spc="0" normalizeH="0" baseline="-25000" noProof="0" dirty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0" name="Straight Connector 199"/>
              <p:cNvCxnSpPr/>
              <p:nvPr/>
            </p:nvCxnSpPr>
            <p:spPr bwMode="auto">
              <a:xfrm>
                <a:off x="2118360" y="3364402"/>
                <a:ext cx="165141" cy="36939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Straight Connector 200"/>
              <p:cNvCxnSpPr/>
              <p:nvPr/>
            </p:nvCxnSpPr>
            <p:spPr bwMode="auto">
              <a:xfrm>
                <a:off x="2118360" y="3364402"/>
                <a:ext cx="691945" cy="37854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2" name="Can 201"/>
              <p:cNvSpPr/>
              <p:nvPr/>
            </p:nvSpPr>
            <p:spPr>
              <a:xfrm>
                <a:off x="2707607" y="3363763"/>
                <a:ext cx="351602" cy="164002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327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55488" algn="l"/>
                    <a:tab pos="456104" algn="l"/>
                  </a:tabLst>
                  <a:defRPr/>
                </a:pPr>
                <a:endParaRPr kumimoji="0" lang="en-US" sz="2471" b="0" i="0" u="none" strike="noStrike" kern="1200" cap="none" spc="0" normalizeH="0" baseline="-25000" noProof="0" dirty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3" name="Straight Connector 202"/>
              <p:cNvCxnSpPr/>
              <p:nvPr/>
            </p:nvCxnSpPr>
            <p:spPr bwMode="auto">
              <a:xfrm flipV="1">
                <a:off x="2316258" y="3218688"/>
                <a:ext cx="579342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2892383" y="3218688"/>
                <a:ext cx="0" cy="1450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05" name="Up-Down Arrow 204"/>
            <p:cNvSpPr/>
            <p:nvPr/>
          </p:nvSpPr>
          <p:spPr>
            <a:xfrm>
              <a:off x="4439641" y="2743200"/>
              <a:ext cx="146497" cy="665866"/>
            </a:xfrm>
            <a:prstGeom prst="upDownArrow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5488" algn="l"/>
                  <a:tab pos="456104" algn="l"/>
                </a:tabLst>
                <a:defRPr/>
              </a:pPr>
              <a:endParaRPr kumimoji="0" lang="en-US" sz="2471" b="0" i="0" u="none" strike="noStrike" kern="1200" cap="none" spc="0" normalizeH="0" baseline="-2500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4668708" y="2812871"/>
              <a:ext cx="17098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Times New Roman"/>
                </a:rPr>
                <a:t>Bottleneck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3125110" y="1932554"/>
                  <a:ext cx="37068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uLnTx/>
                          <a:uFillTx/>
                          <a:latin typeface="Cambria Math" charset="0"/>
                        </a:rPr>
                        <m:t>⋯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40458C"/>
                      </a:solidFill>
                      <a:effectLst/>
                      <a:uLnTx/>
                      <a:uFillTx/>
                      <a:latin typeface="Calibri"/>
                      <a:ea typeface="宋体" pitchFamily="2" charset="-122"/>
                      <a:cs typeface="Times New Roman"/>
                    </a:rPr>
                    <a:t> Rest of the Internet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uLnTx/>
                          <a:uFillTx/>
                          <a:latin typeface="Cambria Math" charset="0"/>
                        </a:rPr>
                        <m:t>⋯</m:t>
                      </m:r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58C"/>
                    </a:solidFill>
                    <a:effectLst/>
                    <a:uLnTx/>
                    <a:uFillTx/>
                    <a:latin typeface="Calibri"/>
                    <a:ea typeface="宋体" pitchFamily="2" charset="-122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110" y="1932554"/>
                  <a:ext cx="3706860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8" name="Straight Connector 207"/>
            <p:cNvCxnSpPr>
              <a:endCxn id="177" idx="2"/>
            </p:cNvCxnSpPr>
            <p:nvPr/>
          </p:nvCxnSpPr>
          <p:spPr bwMode="auto">
            <a:xfrm>
              <a:off x="2526333" y="3829215"/>
              <a:ext cx="1831205" cy="11202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" name="Straight Connector 208"/>
            <p:cNvCxnSpPr>
              <a:stCxn id="177" idx="6"/>
            </p:cNvCxnSpPr>
            <p:nvPr/>
          </p:nvCxnSpPr>
          <p:spPr bwMode="auto">
            <a:xfrm flipV="1">
              <a:off x="4814738" y="3752073"/>
              <a:ext cx="1783813" cy="18916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" name="Straight Connector 209"/>
            <p:cNvCxnSpPr/>
            <p:nvPr/>
          </p:nvCxnSpPr>
          <p:spPr bwMode="auto">
            <a:xfrm flipV="1">
              <a:off x="2405660" y="3643441"/>
              <a:ext cx="4259846" cy="7862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1" name="Arc 210"/>
            <p:cNvSpPr/>
            <p:nvPr/>
          </p:nvSpPr>
          <p:spPr bwMode="auto">
            <a:xfrm rot="5400000">
              <a:off x="4091761" y="-87342"/>
              <a:ext cx="1541453" cy="3921758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212" name="Arc 211"/>
            <p:cNvSpPr/>
            <p:nvPr/>
          </p:nvSpPr>
          <p:spPr bwMode="auto">
            <a:xfrm rot="10800000">
              <a:off x="2530130" y="1115881"/>
              <a:ext cx="4707152" cy="1529143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795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hash function is any function that can be used to map data of arbitrary size to data of a fixed size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5" name="TextBox 4"/>
          <p:cNvSpPr txBox="1"/>
          <p:nvPr/>
        </p:nvSpPr>
        <p:spPr>
          <a:xfrm>
            <a:off x="944304" y="3138759"/>
            <a:ext cx="1460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0" dirty="0" smtClean="0">
                <a:solidFill>
                  <a:srgbClr val="FF0000"/>
                </a:solidFill>
                <a:latin typeface="+mn-lt"/>
              </a:rPr>
              <a:t>keys</a:t>
            </a:r>
            <a:endParaRPr lang="en-US" sz="3200" baseline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5657" y="363741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latin typeface="+mn-lt"/>
              </a:rPr>
              <a:t>John Smith</a:t>
            </a:r>
            <a:endParaRPr lang="en-US" baseline="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2573" y="414861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latin typeface="+mn-lt"/>
              </a:rPr>
              <a:t>Lisa Smith</a:t>
            </a:r>
            <a:endParaRPr lang="en-US" baseline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612" y="463305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smtClean="0">
                <a:latin typeface="+mn-lt"/>
              </a:rPr>
              <a:t>Sam Doe</a:t>
            </a:r>
            <a:endParaRPr lang="en-US" baseline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6260" y="515661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latin typeface="+mn-lt"/>
              </a:rPr>
              <a:t>Sandra Dee</a:t>
            </a:r>
            <a:endParaRPr lang="en-US" baseline="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3372" y="2743200"/>
            <a:ext cx="533400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aseline="0" smtClean="0">
                <a:latin typeface="+mn-lt"/>
              </a:rPr>
              <a:t>00</a:t>
            </a:r>
            <a:endParaRPr lang="en-US" baseline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618" y="6049725"/>
            <a:ext cx="533400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latin typeface="+mn-lt"/>
              </a:rPr>
              <a:t>15</a:t>
            </a:r>
            <a:endParaRPr lang="en-US" baseline="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618" y="5154754"/>
            <a:ext cx="533400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aseline="0" smtClean="0">
                <a:latin typeface="+mn-lt"/>
              </a:rPr>
              <a:t>05</a:t>
            </a:r>
            <a:endParaRPr lang="en-US" baseline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618" y="4668340"/>
            <a:ext cx="533400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latin typeface="+mn-lt"/>
              </a:rPr>
              <a:t>04</a:t>
            </a:r>
            <a:endParaRPr lang="en-US" baseline="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618" y="4181085"/>
            <a:ext cx="533400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latin typeface="+mn-lt"/>
              </a:rPr>
              <a:t>03</a:t>
            </a:r>
            <a:endParaRPr lang="en-US" baseline="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618" y="3699373"/>
            <a:ext cx="533400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latin typeface="+mn-lt"/>
              </a:rPr>
              <a:t>02</a:t>
            </a:r>
            <a:endParaRPr lang="en-US" baseline="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3372" y="3224912"/>
            <a:ext cx="533400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latin typeface="+mn-lt"/>
              </a:rPr>
              <a:t>01</a:t>
            </a:r>
            <a:endParaRPr lang="en-US" baseline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60618" y="5648406"/>
                <a:ext cx="533400" cy="369332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baseline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⋮</m:t>
                      </m:r>
                    </m:oMath>
                  </m:oMathPara>
                </a14:m>
                <a:endParaRPr lang="en-US" baseline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618" y="5648406"/>
                <a:ext cx="533400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6452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950110" y="3006019"/>
            <a:ext cx="254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smtClean="0">
                <a:latin typeface="+mn-lt"/>
              </a:rPr>
              <a:t>Hash function</a:t>
            </a:r>
            <a:endParaRPr lang="en-US" baseline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00400" y="3478835"/>
            <a:ext cx="1153928" cy="2921965"/>
          </a:xfrm>
          <a:prstGeom prst="rect">
            <a:avLst/>
          </a:prstGeom>
          <a:solidFill>
            <a:srgbClr val="32CD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algn="ctr">
              <a:tabLst>
                <a:tab pos="455488" algn="l"/>
                <a:tab pos="456104" algn="l"/>
              </a:tabLst>
            </a:pPr>
            <a:endParaRPr lang="en-US" sz="247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581012" y="3903134"/>
            <a:ext cx="8479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429000" y="3900676"/>
            <a:ext cx="838200" cy="1011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4257412" y="4911692"/>
            <a:ext cx="57694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2581012" y="4454492"/>
            <a:ext cx="7717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3352800" y="4454492"/>
            <a:ext cx="914400" cy="7351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4257412" y="5189646"/>
            <a:ext cx="576943" cy="1904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2581012" y="4898778"/>
            <a:ext cx="771788" cy="129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3352800" y="4911692"/>
            <a:ext cx="914400" cy="4683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4267200" y="5380058"/>
            <a:ext cx="593418" cy="13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2757903" y="5445092"/>
            <a:ext cx="59489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352800" y="5445092"/>
            <a:ext cx="904612" cy="8572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Arrow Connector 55"/>
          <p:cNvCxnSpPr>
            <a:endCxn id="11" idx="1"/>
          </p:cNvCxnSpPr>
          <p:nvPr/>
        </p:nvCxnSpPr>
        <p:spPr bwMode="auto">
          <a:xfrm>
            <a:off x="4257412" y="6267474"/>
            <a:ext cx="603206" cy="130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6019800" y="3006019"/>
            <a:ext cx="3079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latin typeface="+mn-lt"/>
              </a:rPr>
              <a:t>Map names to integers from 0 to 15</a:t>
            </a:r>
            <a:endParaRPr lang="en-US" baseline="0" dirty="0"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73994" y="5162800"/>
            <a:ext cx="139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solidFill>
                  <a:srgbClr val="FF0000"/>
                </a:solidFill>
                <a:latin typeface="+mn-lt"/>
              </a:rPr>
              <a:t>collision</a:t>
            </a:r>
            <a:endParaRPr lang="en-US" baseline="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64" name="Straight Arrow Connector 63"/>
          <p:cNvCxnSpPr>
            <a:stCxn id="14" idx="3"/>
            <a:endCxn id="62" idx="1"/>
          </p:cNvCxnSpPr>
          <p:nvPr/>
        </p:nvCxnSpPr>
        <p:spPr bwMode="auto">
          <a:xfrm>
            <a:off x="5394018" y="5385587"/>
            <a:ext cx="379976" cy="80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5501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59" grpId="0"/>
      <p:bldP spid="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98" y="1542487"/>
            <a:ext cx="9152603" cy="4857377"/>
          </a:xfrm>
        </p:spPr>
        <p:txBody>
          <a:bodyPr/>
          <a:lstStyle/>
          <a:p>
            <a:r>
              <a:rPr lang="en-US" dirty="0"/>
              <a:t>Proxy caches should cooperate and serve each other’s </a:t>
            </a:r>
            <a:r>
              <a:rPr lang="en-US" dirty="0" smtClean="0"/>
              <a:t>misses.</a:t>
            </a:r>
          </a:p>
          <a:p>
            <a:pPr lvl="1"/>
            <a:r>
              <a:rPr lang="en-US" dirty="0" smtClean="0"/>
              <a:t>If the object is missed in current proxy cache, we can get the object from other proxy caches</a:t>
            </a:r>
            <a:endParaRPr lang="en-US" dirty="0"/>
          </a:p>
          <a:p>
            <a:r>
              <a:rPr lang="en-US" dirty="0"/>
              <a:t>How do we know which proxy caches hold the requested objects that miss in current proxy cache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61343"/>
            <a:ext cx="958526" cy="11346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4993847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This process is called “Web Cache Sharing”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663554"/>
            <a:ext cx="6563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Internet cache protocol (ICP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) is one of the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protocol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for web cache sharing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1513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and Problems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Internet cache protocol (ICP)</a:t>
            </a:r>
          </a:p>
          <a:p>
            <a:r>
              <a:rPr lang="en-US" dirty="0" smtClean="0"/>
              <a:t>Summary cache</a:t>
            </a:r>
          </a:p>
          <a:p>
            <a:r>
              <a:rPr lang="en-US" dirty="0" smtClean="0"/>
              <a:t>Evaluation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8064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Cache Protocol (ICP)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94" y="1450258"/>
            <a:ext cx="8001000" cy="2054942"/>
          </a:xfrm>
        </p:spPr>
        <p:txBody>
          <a:bodyPr/>
          <a:lstStyle/>
          <a:p>
            <a:r>
              <a:rPr lang="en-US" dirty="0" smtClean="0"/>
              <a:t>ICP supports discovery and retrieval of documents from neighboring caches.</a:t>
            </a:r>
          </a:p>
          <a:p>
            <a:r>
              <a:rPr lang="en-US" dirty="0" smtClean="0"/>
              <a:t>Proxy caches connect hierarchically.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  <p:sp>
        <p:nvSpPr>
          <p:cNvPr id="6" name="Oval 5"/>
          <p:cNvSpPr/>
          <p:nvPr/>
        </p:nvSpPr>
        <p:spPr>
          <a:xfrm>
            <a:off x="971550" y="4549518"/>
            <a:ext cx="1676400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88729" y="5310325"/>
            <a:ext cx="1676400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59598" y="4575323"/>
            <a:ext cx="1676400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52800" y="3086100"/>
            <a:ext cx="1676400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2912" y="39243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Parent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5093" y="60915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Sibling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552217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Sibling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14450" y="6429187"/>
            <a:ext cx="990600" cy="3894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Client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stCxn id="13" idx="0"/>
            <a:endCxn id="6" idx="4"/>
          </p:cNvCxnSpPr>
          <p:nvPr/>
        </p:nvCxnSpPr>
        <p:spPr bwMode="auto">
          <a:xfrm flipV="1">
            <a:off x="1809750" y="5387718"/>
            <a:ext cx="0" cy="1041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00826" y="5490240"/>
            <a:ext cx="1987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1. web page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request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088067" y="5402856"/>
            <a:ext cx="0" cy="10263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88067" y="5639756"/>
            <a:ext cx="223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2 Hit, return result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cxnSp>
        <p:nvCxnSpPr>
          <p:cNvPr id="23" name="Straight Arrow Connector 22"/>
          <p:cNvCxnSpPr>
            <a:stCxn id="6" idx="7"/>
            <a:endCxn id="9" idx="3"/>
          </p:cNvCxnSpPr>
          <p:nvPr/>
        </p:nvCxnSpPr>
        <p:spPr bwMode="auto">
          <a:xfrm flipV="1">
            <a:off x="2402447" y="3801548"/>
            <a:ext cx="1195856" cy="8707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>
            <a:stCxn id="6" idx="5"/>
          </p:cNvCxnSpPr>
          <p:nvPr/>
        </p:nvCxnSpPr>
        <p:spPr bwMode="auto">
          <a:xfrm>
            <a:off x="2402447" y="5264966"/>
            <a:ext cx="2779153" cy="3484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6" idx="6"/>
            <a:endCxn id="8" idx="2"/>
          </p:cNvCxnSpPr>
          <p:nvPr/>
        </p:nvCxnSpPr>
        <p:spPr bwMode="auto">
          <a:xfrm>
            <a:off x="2647950" y="4968618"/>
            <a:ext cx="4011648" cy="258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56846" y="3791505"/>
            <a:ext cx="302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2 Miss, ICP query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49188" y="4482715"/>
            <a:ext cx="302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2 Miss, ICP query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00375" y="4989724"/>
            <a:ext cx="302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2 Miss, ICP query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63663"/>
            <a:ext cx="748398" cy="107657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403341" y="4221794"/>
            <a:ext cx="189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Web server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7755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8" grpId="0"/>
      <p:bldP spid="21" grpId="0"/>
      <p:bldP spid="38" grpId="0"/>
      <p:bldP spid="39" grpId="0"/>
      <p:bldP spid="40" grpId="0"/>
      <p:bldP spid="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Cache Protocol (ICP)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94" y="1450258"/>
            <a:ext cx="8001000" cy="2054942"/>
          </a:xfrm>
        </p:spPr>
        <p:txBody>
          <a:bodyPr/>
          <a:lstStyle/>
          <a:p>
            <a:r>
              <a:rPr lang="en-US" dirty="0" smtClean="0"/>
              <a:t>ICP supports discovery and retrieval of documents from neighboring caches.</a:t>
            </a:r>
          </a:p>
          <a:p>
            <a:r>
              <a:rPr lang="en-US" dirty="0" smtClean="0"/>
              <a:t>Proxy caches connect hierarchically.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  <p:sp>
        <p:nvSpPr>
          <p:cNvPr id="6" name="Oval 5"/>
          <p:cNvSpPr/>
          <p:nvPr/>
        </p:nvSpPr>
        <p:spPr>
          <a:xfrm>
            <a:off x="971550" y="4549518"/>
            <a:ext cx="1676400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88729" y="5310325"/>
            <a:ext cx="1676400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59598" y="4575323"/>
            <a:ext cx="1676400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52800" y="3086100"/>
            <a:ext cx="1676400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2912" y="39243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Parent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5093" y="60915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Sibling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552217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Sibling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14450" y="6429187"/>
            <a:ext cx="990600" cy="3894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Client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2288646" y="3705587"/>
            <a:ext cx="1216554" cy="9314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>
            <a:stCxn id="7" idx="2"/>
            <a:endCxn id="6" idx="5"/>
          </p:cNvCxnSpPr>
          <p:nvPr/>
        </p:nvCxnSpPr>
        <p:spPr bwMode="auto">
          <a:xfrm flipH="1" flipV="1">
            <a:off x="2402447" y="5264966"/>
            <a:ext cx="2686282" cy="4644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8" idx="2"/>
          </p:cNvCxnSpPr>
          <p:nvPr/>
        </p:nvCxnSpPr>
        <p:spPr bwMode="auto">
          <a:xfrm flipH="1" flipV="1">
            <a:off x="2635290" y="4989724"/>
            <a:ext cx="4024308" cy="46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551092" y="3678539"/>
            <a:ext cx="180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2.1 ICP miss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49188" y="4482715"/>
            <a:ext cx="302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2.1 ICP miss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52800" y="5096773"/>
            <a:ext cx="302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2.1 ICP miss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07" y="3067107"/>
            <a:ext cx="748398" cy="107657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355880" y="4175379"/>
            <a:ext cx="189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Web server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809750" y="5387718"/>
            <a:ext cx="0" cy="1041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00826" y="5490240"/>
            <a:ext cx="1987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1. web page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request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2861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Cache Protocol (ICP)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94" y="1450258"/>
            <a:ext cx="8001000" cy="2054942"/>
          </a:xfrm>
        </p:spPr>
        <p:txBody>
          <a:bodyPr/>
          <a:lstStyle/>
          <a:p>
            <a:r>
              <a:rPr lang="en-US" dirty="0" smtClean="0"/>
              <a:t>ICP supports discovery and retrieval of documents from neighboring caches.</a:t>
            </a:r>
          </a:p>
          <a:p>
            <a:r>
              <a:rPr lang="en-US" dirty="0" smtClean="0"/>
              <a:t>Proxy caches connect hierarchically.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  <p:sp>
        <p:nvSpPr>
          <p:cNvPr id="6" name="Oval 5"/>
          <p:cNvSpPr/>
          <p:nvPr/>
        </p:nvSpPr>
        <p:spPr>
          <a:xfrm>
            <a:off x="971550" y="4549518"/>
            <a:ext cx="1676400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88729" y="5310325"/>
            <a:ext cx="1676400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59598" y="4575323"/>
            <a:ext cx="1676400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52800" y="3086100"/>
            <a:ext cx="1676400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2912" y="39243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Parent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5093" y="60915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Sibling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552217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Sibling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14450" y="6429187"/>
            <a:ext cx="990600" cy="3894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Client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2176268" y="3657600"/>
            <a:ext cx="1247156" cy="8763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07" y="3067107"/>
            <a:ext cx="748398" cy="107657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355880" y="4175379"/>
            <a:ext cx="189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Web server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6178" y="3610403"/>
            <a:ext cx="324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t>3. web page request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  <p:cxnSp>
        <p:nvCxnSpPr>
          <p:cNvPr id="18" name="Straight Arrow Connector 17"/>
          <p:cNvCxnSpPr>
            <a:stCxn id="9" idx="6"/>
          </p:cNvCxnSpPr>
          <p:nvPr/>
        </p:nvCxnSpPr>
        <p:spPr bwMode="auto">
          <a:xfrm>
            <a:off x="5029200" y="3505200"/>
            <a:ext cx="70980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stCxn id="35" idx="1"/>
          </p:cNvCxnSpPr>
          <p:nvPr/>
        </p:nvCxnSpPr>
        <p:spPr bwMode="auto">
          <a:xfrm flipH="1" flipV="1">
            <a:off x="4991100" y="3605393"/>
            <a:ext cx="747907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>
            <a:stCxn id="9" idx="3"/>
            <a:endCxn id="6" idx="7"/>
          </p:cNvCxnSpPr>
          <p:nvPr/>
        </p:nvCxnSpPr>
        <p:spPr bwMode="auto">
          <a:xfrm flipH="1">
            <a:off x="2402447" y="3801548"/>
            <a:ext cx="1195856" cy="8707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6" idx="4"/>
            <a:endCxn id="13" idx="0"/>
          </p:cNvCxnSpPr>
          <p:nvPr/>
        </p:nvCxnSpPr>
        <p:spPr bwMode="auto">
          <a:xfrm>
            <a:off x="1809750" y="5387718"/>
            <a:ext cx="0" cy="1041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905000" y="5638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eturn result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2181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Cache Protocol (ICP)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94" y="1450258"/>
            <a:ext cx="8001000" cy="2054942"/>
          </a:xfrm>
        </p:spPr>
        <p:txBody>
          <a:bodyPr/>
          <a:lstStyle/>
          <a:p>
            <a:r>
              <a:rPr lang="en-US" dirty="0" smtClean="0"/>
              <a:t>ICP supports discovery and retrieval of documents from neighboring caches.</a:t>
            </a:r>
          </a:p>
          <a:p>
            <a:r>
              <a:rPr lang="en-US" dirty="0" smtClean="0"/>
              <a:t>Proxy caches connect hierarchically.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  <p:sp>
        <p:nvSpPr>
          <p:cNvPr id="6" name="Oval 5"/>
          <p:cNvSpPr/>
          <p:nvPr/>
        </p:nvSpPr>
        <p:spPr>
          <a:xfrm>
            <a:off x="971550" y="4549518"/>
            <a:ext cx="1676400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88729" y="5310325"/>
            <a:ext cx="1676400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59598" y="4575323"/>
            <a:ext cx="1676400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52800" y="3086100"/>
            <a:ext cx="1676400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2912" y="39243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Parent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5093" y="60915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Sibling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552217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Sibling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14450" y="6429187"/>
            <a:ext cx="990600" cy="3894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Client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2288646" y="3705587"/>
            <a:ext cx="1216554" cy="9314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>
            <a:stCxn id="7" idx="2"/>
            <a:endCxn id="6" idx="5"/>
          </p:cNvCxnSpPr>
          <p:nvPr/>
        </p:nvCxnSpPr>
        <p:spPr bwMode="auto">
          <a:xfrm flipH="1" flipV="1">
            <a:off x="2402447" y="5264966"/>
            <a:ext cx="2686282" cy="4644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8" idx="2"/>
          </p:cNvCxnSpPr>
          <p:nvPr/>
        </p:nvCxnSpPr>
        <p:spPr bwMode="auto">
          <a:xfrm flipH="1" flipV="1">
            <a:off x="2635290" y="4989724"/>
            <a:ext cx="4024308" cy="46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551092" y="3678539"/>
            <a:ext cx="180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2.2 ICP hit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49188" y="4482715"/>
            <a:ext cx="302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2.2 ICP hit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52800" y="5096773"/>
            <a:ext cx="302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2.2 ICP miss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07" y="3067107"/>
            <a:ext cx="748398" cy="107657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355880" y="4175379"/>
            <a:ext cx="189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Web server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809750" y="5387718"/>
            <a:ext cx="0" cy="1041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00826" y="5490240"/>
            <a:ext cx="1987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1. web page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request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962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Cache Protocol (ICP)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94" y="1450258"/>
            <a:ext cx="8001000" cy="2054942"/>
          </a:xfrm>
        </p:spPr>
        <p:txBody>
          <a:bodyPr/>
          <a:lstStyle/>
          <a:p>
            <a:r>
              <a:rPr lang="en-US" dirty="0" smtClean="0"/>
              <a:t>ICP supports discovery and retrieval of documents from neighboring caches.</a:t>
            </a:r>
          </a:p>
          <a:p>
            <a:r>
              <a:rPr lang="en-US" dirty="0" smtClean="0"/>
              <a:t>Proxy caches connect hierarchically.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  <p:sp>
        <p:nvSpPr>
          <p:cNvPr id="6" name="Oval 5"/>
          <p:cNvSpPr/>
          <p:nvPr/>
        </p:nvSpPr>
        <p:spPr>
          <a:xfrm>
            <a:off x="971550" y="4549518"/>
            <a:ext cx="1676400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88729" y="5310325"/>
            <a:ext cx="1676400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59598" y="4575323"/>
            <a:ext cx="1676400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52800" y="3086100"/>
            <a:ext cx="1676400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2912" y="39243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Parent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5093" y="60915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Sibling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552217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Sibling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14450" y="6429187"/>
            <a:ext cx="990600" cy="3894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Client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>
            <a:stCxn id="8" idx="2"/>
          </p:cNvCxnSpPr>
          <p:nvPr/>
        </p:nvCxnSpPr>
        <p:spPr bwMode="auto">
          <a:xfrm flipH="1" flipV="1">
            <a:off x="2635290" y="4989724"/>
            <a:ext cx="4024308" cy="46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3143250" y="4351275"/>
            <a:ext cx="302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. Web page request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07" y="3067107"/>
            <a:ext cx="748398" cy="107657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383105" y="4109495"/>
            <a:ext cx="189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Web server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2635290" y="4785114"/>
            <a:ext cx="4129839" cy="94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6" idx="4"/>
            <a:endCxn id="13" idx="0"/>
          </p:cNvCxnSpPr>
          <p:nvPr/>
        </p:nvCxnSpPr>
        <p:spPr bwMode="auto">
          <a:xfrm>
            <a:off x="1809750" y="5387718"/>
            <a:ext cx="0" cy="1041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905000" y="5638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eturn result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7780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of ICP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2394" y="1450258"/>
                <a:ext cx="8001000" cy="5102942"/>
              </a:xfrm>
            </p:spPr>
            <p:txBody>
              <a:bodyPr/>
              <a:lstStyle/>
              <a:p>
                <a:r>
                  <a:rPr lang="en-US" dirty="0" smtClean="0"/>
                  <a:t> ICP is not a scalable protocol</a:t>
                </a:r>
              </a:p>
              <a:p>
                <a:pPr lvl="1"/>
                <a:r>
                  <a:rPr lang="en-US" dirty="0" smtClean="0"/>
                  <a:t>ICP relies on query messages to find cache hits in other proxies</a:t>
                </a:r>
              </a:p>
              <a:p>
                <a:pPr lvl="1"/>
                <a:r>
                  <a:rPr lang="en-US" dirty="0" smtClean="0"/>
                  <a:t>Each proxy cache needs to handle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∗</m:t>
                    </m:r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</m:oMath>
                </a14:m>
                <a:r>
                  <a:rPr lang="en-US" dirty="0" smtClean="0"/>
                  <a:t> inquiries from neighboring caches</a:t>
                </a:r>
              </a:p>
              <a:p>
                <a:pPr lvl="2"/>
                <a:r>
                  <a:rPr lang="en-US" b="1" i="1" dirty="0" smtClean="0"/>
                  <a:t>N:</a:t>
                </a:r>
                <a:r>
                  <a:rPr lang="en-US" dirty="0" smtClean="0"/>
                  <a:t> Number of proxy caches</a:t>
                </a:r>
              </a:p>
              <a:p>
                <a:pPr lvl="2"/>
                <a:r>
                  <a:rPr lang="en-US" b="1" i="1" dirty="0" smtClean="0"/>
                  <a:t>H:</a:t>
                </a:r>
                <a:r>
                  <a:rPr lang="en-US" dirty="0" smtClean="0"/>
                  <a:t> Hit rate</a:t>
                </a:r>
              </a:p>
              <a:p>
                <a:pPr lvl="2"/>
                <a:r>
                  <a:rPr lang="en-US" b="1" i="1" dirty="0" smtClean="0"/>
                  <a:t>R:</a:t>
                </a:r>
                <a:r>
                  <a:rPr lang="en-US" dirty="0" smtClean="0"/>
                  <a:t> Average requests</a:t>
                </a:r>
              </a:p>
              <a:p>
                <a:pPr lvl="1"/>
                <a:r>
                  <a:rPr lang="en-US" dirty="0" smtClean="0">
                    <a:solidFill>
                      <a:srgbClr val="FF3300"/>
                    </a:solidFill>
                  </a:rPr>
                  <a:t>As </a:t>
                </a:r>
                <a:r>
                  <a:rPr lang="en-US" i="1" dirty="0" smtClean="0">
                    <a:solidFill>
                      <a:srgbClr val="FF3300"/>
                    </a:solidFill>
                  </a:rPr>
                  <a:t>N </a:t>
                </a:r>
                <a:r>
                  <a:rPr lang="en-US" dirty="0" smtClean="0">
                    <a:solidFill>
                      <a:srgbClr val="FF3300"/>
                    </a:solidFill>
                  </a:rPr>
                  <a:t>increases, the overhead quickly becomes prohibitive</a:t>
                </a:r>
                <a:endParaRPr lang="en-US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394" y="1450258"/>
                <a:ext cx="8001000" cy="5102942"/>
              </a:xfrm>
              <a:blipFill rotWithShape="0">
                <a:blip r:embed="rId2"/>
                <a:stretch>
                  <a:fillRect t="-1553" r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0256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of ICP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6504" y="1909465"/>
          <a:ext cx="9105900" cy="381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0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385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Exp1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Hit Ratio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Client Latency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User CPU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System CPU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UDP Msgs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TCP Msgs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Packets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 ICP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2.75 (5%)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94.42 (5%)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133.65 (6%)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615 (28%)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334K (8%)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355K (7%)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85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ICP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3.07 (0.7%)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116.87 (5%)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146.50 (5%)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54774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(0%)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9000%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328K (4%)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-2%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402K (3%)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85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Exp2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Hit Ratio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Client Latency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User CPU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System CPU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UDP Msgs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TCP Msgs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Total Packets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ICP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2.21 (1%)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80.83 (2%)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111.10 (2%)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540 (3%)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272K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(3%)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290K (3%)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85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ICP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2.39 (1%)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8%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97.36 (1%)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118.59 (1%)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7%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39968 (0%)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7300%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257K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(2%)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-1%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314K (1%)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8%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1936210"/>
            <a:ext cx="1295400" cy="381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endParaRPr kumimoji="0" lang="en-US" sz="2471" b="0" i="0" u="none" strike="noStrike" kern="1200" cap="none" spc="0" normalizeH="0" baseline="-2500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3595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4 proxy caches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36395" y="1936210"/>
            <a:ext cx="1143000" cy="381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endParaRPr kumimoji="0" lang="en-US" sz="2471" b="0" i="0" u="none" strike="noStrike" kern="1200" cap="none" spc="0" normalizeH="0" baseline="-2500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164" y="6027003"/>
            <a:ext cx="8125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ICP incurs considerable overhead even when the number of proxies is as low as four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8252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Web Cache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simulation results to illustrate.</a:t>
            </a:r>
          </a:p>
          <a:p>
            <a:r>
              <a:rPr lang="en-US" dirty="0" smtClean="0"/>
              <a:t>Compare four different cooperation schemes</a:t>
            </a:r>
          </a:p>
          <a:p>
            <a:pPr lvl="1">
              <a:spcBef>
                <a:spcPts val="400"/>
              </a:spcBef>
            </a:pPr>
            <a:r>
              <a:rPr lang="en-US" b="1" dirty="0"/>
              <a:t>No cache sharing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Proxies do not collaborate</a:t>
            </a:r>
          </a:p>
          <a:p>
            <a:pPr lvl="1"/>
            <a:r>
              <a:rPr lang="en-US" b="1" dirty="0"/>
              <a:t>Simple cache sharing (ICP-style)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562" y="6400800"/>
            <a:ext cx="609600" cy="4572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45246" y="5411429"/>
            <a:ext cx="1745166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60471" y="5486400"/>
            <a:ext cx="1745166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550322" y="4887804"/>
            <a:ext cx="883734" cy="1885449"/>
          </a:xfrm>
          <a:prstGeom prst="foldedCorner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A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mr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7879266" y="4887804"/>
            <a:ext cx="883734" cy="1906062"/>
          </a:xfrm>
          <a:prstGeom prst="foldedCorner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D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mr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2529" y="4149167"/>
            <a:ext cx="990600" cy="3894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Client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11" idx="2"/>
            <a:endCxn id="7" idx="0"/>
          </p:cNvCxnSpPr>
          <p:nvPr/>
        </p:nvCxnSpPr>
        <p:spPr bwMode="auto">
          <a:xfrm>
            <a:off x="3017829" y="4538621"/>
            <a:ext cx="0" cy="8728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064765" y="4756791"/>
            <a:ext cx="165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equest 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2529" y="6400800"/>
            <a:ext cx="84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miss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890412" y="5715000"/>
            <a:ext cx="217005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261851" y="5276694"/>
            <a:ext cx="165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equest 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cxnSp>
        <p:nvCxnSpPr>
          <p:cNvPr id="24" name="Straight Arrow Connector 23"/>
          <p:cNvCxnSpPr>
            <a:endCxn id="7" idx="6"/>
          </p:cNvCxnSpPr>
          <p:nvPr/>
        </p:nvCxnSpPr>
        <p:spPr bwMode="auto">
          <a:xfrm flipH="1">
            <a:off x="3890412" y="5830529"/>
            <a:ext cx="21410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281325" y="5763232"/>
            <a:ext cx="165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return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 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2754846" y="4538621"/>
            <a:ext cx="0" cy="8728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569475" y="4851433"/>
            <a:ext cx="130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return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1209" y="4355129"/>
            <a:ext cx="2145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ache D locally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37" name="Folded Corner 36"/>
          <p:cNvSpPr/>
          <p:nvPr/>
        </p:nvSpPr>
        <p:spPr>
          <a:xfrm>
            <a:off x="546697" y="4887804"/>
            <a:ext cx="883734" cy="1885449"/>
          </a:xfrm>
          <a:prstGeom prst="foldedCorner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A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D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mr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47150" y="4064766"/>
            <a:ext cx="3513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Do not coordinate cache replacement (each LRU)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4957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/>
      <p:bldP spid="16" grpId="0"/>
      <p:bldP spid="22" grpId="0"/>
      <p:bldP spid="32" grpId="0"/>
      <p:bldP spid="35" grpId="0"/>
      <p:bldP spid="36" grpId="0"/>
      <p:bldP spid="37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44228"/>
                <a:ext cx="9144000" cy="5561371"/>
              </a:xfrm>
            </p:spPr>
            <p:txBody>
              <a:bodyPr/>
              <a:lstStyle/>
              <a:p>
                <a:pPr>
                  <a:spcBef>
                    <a:spcPts val="200"/>
                  </a:spcBef>
                </a:pPr>
                <a:r>
                  <a:rPr lang="en-US" dirty="0" smtClean="0"/>
                  <a:t>Requirements for hash functions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dirty="0" smtClean="0"/>
                  <a:t>Can be applied to any sized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key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𝑥</m:t>
                    </m:r>
                  </m:oMath>
                </a14:m>
                <a:endParaRPr lang="en-US" i="1" dirty="0" smtClean="0"/>
              </a:p>
              <a:p>
                <a:pPr lvl="1">
                  <a:spcBef>
                    <a:spcPts val="200"/>
                  </a:spcBef>
                </a:pPr>
                <a:r>
                  <a:rPr lang="en-US" dirty="0" smtClean="0"/>
                  <a:t>Produces fixed-length output </a:t>
                </a:r>
                <a:r>
                  <a:rPr lang="en-US" i="1" dirty="0" smtClean="0"/>
                  <a:t>d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E</a:t>
                </a:r>
                <a:r>
                  <a:rPr lang="en-US" dirty="0" smtClean="0"/>
                  <a:t>asy to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charset="0"/>
                      </a:rPr>
                      <m:t>d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h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spcBef>
                    <a:spcPts val="20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One way property</a:t>
                </a:r>
                <a:r>
                  <a:rPr lang="en-US" dirty="0" smtClean="0"/>
                  <a:t>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 smtClean="0"/>
                  <a:t> is infeasible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lvl="1">
                  <a:spcBef>
                    <a:spcPts val="20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Weak collision resistance</a:t>
                </a:r>
                <a:r>
                  <a:rPr lang="en-US" dirty="0" smtClean="0"/>
                  <a:t>: given x is infeasible to find y that makes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h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spcBef>
                    <a:spcPts val="20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Strong collision resistance: </a:t>
                </a:r>
                <a:r>
                  <a:rPr lang="en-US" dirty="0" smtClean="0"/>
                  <a:t>it is infeasible to find any x, y to 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h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spcBef>
                    <a:spcPts val="200"/>
                  </a:spcBef>
                </a:pPr>
                <a:r>
                  <a:rPr lang="en-US" dirty="0" smtClean="0"/>
                  <a:t>Uniform</a:t>
                </a:r>
                <a:r>
                  <a:rPr lang="en-US" altLang="zh-CN" dirty="0" smtClean="0"/>
                  <a:t>ity: </a:t>
                </a:r>
                <a:r>
                  <a:rPr lang="en-US" dirty="0" smtClean="0"/>
                  <a:t>Every </a:t>
                </a:r>
                <a:r>
                  <a:rPr lang="en-US" dirty="0"/>
                  <a:t>hash value in the output range should be generated with roughly the </a:t>
                </a:r>
                <a:r>
                  <a:rPr lang="en-US" dirty="0" smtClean="0"/>
                  <a:t>same</a:t>
                </a:r>
                <a:r>
                  <a:rPr lang="en-US" dirty="0"/>
                  <a:t> </a:t>
                </a:r>
                <a:r>
                  <a:rPr lang="en-US" dirty="0" smtClean="0"/>
                  <a:t>probability</a:t>
                </a:r>
                <a:endParaRPr lang="en-US" dirty="0"/>
              </a:p>
              <a:p>
                <a:pPr lvl="1">
                  <a:spcBef>
                    <a:spcPts val="2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4228"/>
                <a:ext cx="9144000" cy="5561371"/>
              </a:xfrm>
              <a:blipFill>
                <a:blip r:embed="rId2"/>
                <a:stretch>
                  <a:fillRect t="-1425" r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248399"/>
            <a:ext cx="609600" cy="457200"/>
          </a:xfrm>
        </p:spPr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248399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solidFill>
                  <a:srgbClr val="FF0000"/>
                </a:solidFill>
                <a:latin typeface="+mn-lt"/>
              </a:rPr>
              <a:t>Red ones are required for cryptographic hashes</a:t>
            </a:r>
            <a:endParaRPr lang="en-US" baseline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7712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Web Cache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four different cooperation schemes</a:t>
            </a:r>
          </a:p>
          <a:p>
            <a:pPr lvl="1"/>
            <a:r>
              <a:rPr lang="en-US" b="1" dirty="0"/>
              <a:t>Single-copy cache </a:t>
            </a:r>
            <a:r>
              <a:rPr lang="en-US" b="1" dirty="0" smtClean="0"/>
              <a:t>sharing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45246" y="4166063"/>
            <a:ext cx="1745166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60471" y="4241034"/>
            <a:ext cx="1745166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550322" y="3642438"/>
            <a:ext cx="883734" cy="1885449"/>
          </a:xfrm>
          <a:prstGeom prst="foldedCorner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A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2529" y="2903801"/>
            <a:ext cx="990600" cy="3894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Client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14" idx="2"/>
            <a:endCxn id="10" idx="0"/>
          </p:cNvCxnSpPr>
          <p:nvPr/>
        </p:nvCxnSpPr>
        <p:spPr bwMode="auto">
          <a:xfrm>
            <a:off x="3017829" y="3293255"/>
            <a:ext cx="0" cy="8728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064765" y="3511425"/>
            <a:ext cx="165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equest 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890412" y="4469634"/>
            <a:ext cx="217005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261851" y="4031328"/>
            <a:ext cx="165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equest 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cxnSp>
        <p:nvCxnSpPr>
          <p:cNvPr id="13" name="Straight Arrow Connector 12"/>
          <p:cNvCxnSpPr>
            <a:endCxn id="10" idx="6"/>
          </p:cNvCxnSpPr>
          <p:nvPr/>
        </p:nvCxnSpPr>
        <p:spPr bwMode="auto">
          <a:xfrm flipH="1">
            <a:off x="3890412" y="4585163"/>
            <a:ext cx="21410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281325" y="4517866"/>
            <a:ext cx="165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return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 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2754846" y="3293255"/>
            <a:ext cx="0" cy="8728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569475" y="3606067"/>
            <a:ext cx="130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return 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17" name="Folded Corner 16"/>
          <p:cNvSpPr/>
          <p:nvPr/>
        </p:nvSpPr>
        <p:spPr>
          <a:xfrm>
            <a:off x="546697" y="3642438"/>
            <a:ext cx="883734" cy="1885449"/>
          </a:xfrm>
          <a:prstGeom prst="foldedCorner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A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mr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7941977" y="3658996"/>
            <a:ext cx="883734" cy="1906062"/>
          </a:xfrm>
          <a:prstGeom prst="foldedCorner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D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mr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1500" y="2582727"/>
            <a:ext cx="4762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Mark D as most-recently-accessed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&amp;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Increase its caching priority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600" y="5600589"/>
            <a:ext cx="707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Compared to simple cache sharing,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this scheme eliminates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the storage of duplicate copies,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increases the utilization of available cache space.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34175" y="4979531"/>
            <a:ext cx="84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miss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0572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12" grpId="0"/>
      <p:bldP spid="14" grpId="0"/>
      <p:bldP spid="16" grpId="0"/>
      <p:bldP spid="17" grpId="0" animBg="1"/>
      <p:bldP spid="19" grpId="0" animBg="1"/>
      <p:bldP spid="20" grpId="0"/>
      <p:bldP spid="21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Web Cache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four different cooperation schemes</a:t>
            </a:r>
          </a:p>
          <a:p>
            <a:pPr lvl="1">
              <a:spcBef>
                <a:spcPts val="400"/>
              </a:spcBef>
            </a:pPr>
            <a:r>
              <a:rPr lang="en-US" b="1" dirty="0"/>
              <a:t>Global cache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45246" y="4166063"/>
            <a:ext cx="1745166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60471" y="4241034"/>
            <a:ext cx="1745166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2529" y="2903801"/>
            <a:ext cx="990600" cy="3894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Client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olded Corner 16"/>
          <p:cNvSpPr/>
          <p:nvPr/>
        </p:nvSpPr>
        <p:spPr>
          <a:xfrm>
            <a:off x="654287" y="3660390"/>
            <a:ext cx="883734" cy="2224964"/>
          </a:xfrm>
          <a:prstGeom prst="foldedCorner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A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mr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8000881" y="3674485"/>
            <a:ext cx="883734" cy="2226359"/>
          </a:xfrm>
          <a:prstGeom prst="foldedCorner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D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A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mr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2897" y="29292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hare cache contents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23" name="Folded Corner 22"/>
          <p:cNvSpPr/>
          <p:nvPr/>
        </p:nvSpPr>
        <p:spPr>
          <a:xfrm>
            <a:off x="652706" y="3660391"/>
            <a:ext cx="883734" cy="2224963"/>
          </a:xfrm>
          <a:prstGeom prst="foldedCorner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A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D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E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mr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Folded Corner 23"/>
          <p:cNvSpPr/>
          <p:nvPr/>
        </p:nvSpPr>
        <p:spPr>
          <a:xfrm>
            <a:off x="8013273" y="3674485"/>
            <a:ext cx="883734" cy="2226359"/>
          </a:xfrm>
          <a:prstGeom prst="foldedCorner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D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mr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017829" y="3293255"/>
            <a:ext cx="0" cy="8728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064765" y="3511425"/>
            <a:ext cx="165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equest 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2743200" y="3293255"/>
            <a:ext cx="0" cy="8728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548832" y="3585516"/>
            <a:ext cx="165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return 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27509" y="5196407"/>
            <a:ext cx="350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Coordinate replacement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7086600" y="5410200"/>
            <a:ext cx="1096577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372897" y="6213173"/>
            <a:ext cx="4511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 is replaced by F from the cache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6561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7" grpId="0" animBg="1"/>
      <p:bldP spid="19" grpId="0" animBg="1"/>
      <p:bldP spid="18" grpId="0"/>
      <p:bldP spid="23" grpId="0" animBg="1"/>
      <p:bldP spid="24" grpId="0" animBg="1"/>
      <p:bldP spid="26" grpId="0"/>
      <p:bldP spid="29" grpId="0"/>
      <p:bldP spid="30" grpId="0"/>
      <p:bldP spid="3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Web Cache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four different cooperation schemes</a:t>
            </a:r>
          </a:p>
          <a:p>
            <a:pPr lvl="1">
              <a:spcBef>
                <a:spcPts val="400"/>
              </a:spcBef>
            </a:pPr>
            <a:r>
              <a:rPr lang="en-US" b="1" dirty="0"/>
              <a:t>Global cache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45246" y="4166063"/>
            <a:ext cx="1745166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60471" y="4241034"/>
            <a:ext cx="1745166" cy="838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Proxy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Cache</a:t>
            </a:r>
            <a:r>
              <a:rPr kumimoji="0" lang="zh-CN" alt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471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2529" y="2903801"/>
            <a:ext cx="990600" cy="3894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71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Client</a:t>
            </a:r>
            <a:endParaRPr kumimoji="0" lang="en-US" sz="2471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olded Corner 16"/>
          <p:cNvSpPr/>
          <p:nvPr/>
        </p:nvSpPr>
        <p:spPr>
          <a:xfrm>
            <a:off x="654287" y="3660390"/>
            <a:ext cx="883734" cy="2224964"/>
          </a:xfrm>
          <a:prstGeom prst="foldedCorner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A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F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D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mr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2897" y="29292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hare cache contents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24" name="Folded Corner 23"/>
          <p:cNvSpPr/>
          <p:nvPr/>
        </p:nvSpPr>
        <p:spPr>
          <a:xfrm>
            <a:off x="8013273" y="3674485"/>
            <a:ext cx="883734" cy="2226359"/>
          </a:xfrm>
          <a:prstGeom prst="foldedCorner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D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A</a:t>
            </a: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r>
              <a:rPr kumimoji="0" lang="mr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232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017829" y="3293255"/>
            <a:ext cx="0" cy="8728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064765" y="3511425"/>
            <a:ext cx="165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equest 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2743200" y="3293255"/>
            <a:ext cx="0" cy="8728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548832" y="3585516"/>
            <a:ext cx="165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return 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27509" y="5196407"/>
            <a:ext cx="350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Coordinate replacement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7587" y="6034257"/>
            <a:ext cx="6915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We can regard global cache as one unified cache with global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LRU replacement to the users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5173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Web Cache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simulation results to illustrate</a:t>
            </a:r>
          </a:p>
          <a:p>
            <a:r>
              <a:rPr lang="en-US" dirty="0" smtClean="0"/>
              <a:t>Compare four different cooperation schemes</a:t>
            </a:r>
          </a:p>
          <a:p>
            <a:r>
              <a:rPr lang="en-US" dirty="0" smtClean="0"/>
              <a:t>Collect five sets of traces of HTTP requests</a:t>
            </a:r>
          </a:p>
          <a:p>
            <a:pPr lvl="1"/>
            <a:r>
              <a:rPr lang="en-US" dirty="0" smtClean="0"/>
              <a:t>DEC, UCB, </a:t>
            </a:r>
            <a:r>
              <a:rPr lang="en-US" dirty="0" err="1" smtClean="0"/>
              <a:t>Upisa</a:t>
            </a:r>
            <a:r>
              <a:rPr lang="en-US" dirty="0" smtClean="0"/>
              <a:t>, </a:t>
            </a:r>
            <a:r>
              <a:rPr lang="en-US" dirty="0" err="1" smtClean="0"/>
              <a:t>Questnet</a:t>
            </a:r>
            <a:r>
              <a:rPr lang="en-US" dirty="0" smtClean="0"/>
              <a:t>, NLANR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3897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Web Cache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result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4" y="2015185"/>
            <a:ext cx="8305800" cy="354987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34720" y="5657671"/>
            <a:ext cx="7951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Hit ratio under single-copy cache sharing and simple cache sharing are generally the same as or even higher than the hit ratio under global cache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>
          <a:xfrm rot="19599782">
            <a:off x="5329351" y="2875219"/>
            <a:ext cx="2209800" cy="644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endParaRPr kumimoji="0" lang="en-US" sz="2471" b="0" i="0" u="none" strike="noStrike" kern="1200" cap="none" spc="0" normalizeH="0" baseline="-2500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6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Web Cache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94" y="1450258"/>
            <a:ext cx="8551606" cy="4114800"/>
          </a:xfrm>
        </p:spPr>
        <p:txBody>
          <a:bodyPr/>
          <a:lstStyle/>
          <a:p>
            <a:r>
              <a:rPr lang="en-US" dirty="0" smtClean="0"/>
              <a:t>Simulation Result</a:t>
            </a:r>
          </a:p>
          <a:p>
            <a:pPr lvl="1"/>
            <a:r>
              <a:rPr lang="en-US" dirty="0"/>
              <a:t>All cache sharing schemes significantly improve the hit ratio over no cache sharing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Hit </a:t>
            </a:r>
            <a:r>
              <a:rPr lang="en-US" dirty="0">
                <a:solidFill>
                  <a:srgbClr val="FF0000"/>
                </a:solidFill>
              </a:rPr>
              <a:t>ratio under single-copy cache sharing and simple cache sharing are generally the </a:t>
            </a:r>
            <a:r>
              <a:rPr lang="en-US" dirty="0" smtClean="0">
                <a:solidFill>
                  <a:srgbClr val="FF0000"/>
                </a:solidFill>
              </a:rPr>
              <a:t>same</a:t>
            </a:r>
          </a:p>
          <a:p>
            <a:pPr lvl="2"/>
            <a:r>
              <a:rPr lang="en-US" dirty="0" smtClean="0"/>
              <a:t>A waste of memory has only a small effect</a:t>
            </a:r>
          </a:p>
          <a:p>
            <a:pPr lvl="2"/>
            <a:r>
              <a:rPr lang="en-US" dirty="0" smtClean="0"/>
              <a:t>A smaller effective cache does not make a significant difference in the hit ratio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844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Web Cache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4058"/>
            <a:ext cx="9144000" cy="5483942"/>
          </a:xfrm>
        </p:spPr>
        <p:txBody>
          <a:bodyPr/>
          <a:lstStyle/>
          <a:p>
            <a:r>
              <a:rPr lang="en-US" dirty="0" smtClean="0"/>
              <a:t>Simulation Result</a:t>
            </a:r>
          </a:p>
          <a:p>
            <a:pPr lvl="1"/>
            <a:r>
              <a:rPr lang="en-US" dirty="0"/>
              <a:t>Hit ratio under </a:t>
            </a:r>
            <a:r>
              <a:rPr lang="en-US" dirty="0">
                <a:solidFill>
                  <a:srgbClr val="0070C0"/>
                </a:solidFill>
              </a:rPr>
              <a:t>single-copy cache sharing and simple cache sharing</a:t>
            </a:r>
            <a:r>
              <a:rPr lang="en-US" dirty="0"/>
              <a:t> are generally </a:t>
            </a:r>
            <a:r>
              <a:rPr lang="en-US" dirty="0">
                <a:solidFill>
                  <a:srgbClr val="FF3300"/>
                </a:solidFill>
              </a:rPr>
              <a:t>the same as or even higher</a:t>
            </a:r>
            <a:r>
              <a:rPr lang="en-US" dirty="0"/>
              <a:t> than the hit ratio under </a:t>
            </a:r>
            <a:r>
              <a:rPr lang="en-US" dirty="0">
                <a:solidFill>
                  <a:srgbClr val="0070C0"/>
                </a:solidFill>
              </a:rPr>
              <a:t>global </a:t>
            </a:r>
            <a:r>
              <a:rPr lang="en-US" dirty="0" smtClean="0">
                <a:solidFill>
                  <a:srgbClr val="0070C0"/>
                </a:solidFill>
              </a:rPr>
              <a:t>cache</a:t>
            </a:r>
          </a:p>
          <a:p>
            <a:pPr lvl="2"/>
            <a:r>
              <a:rPr lang="en-US" sz="2400" dirty="0" smtClean="0"/>
              <a:t>Global </a:t>
            </a:r>
            <a:r>
              <a:rPr lang="en-US" sz="2400" dirty="0"/>
              <a:t>LRU sometimes performs less well than group-wise </a:t>
            </a:r>
            <a:r>
              <a:rPr lang="en-US" sz="2400" dirty="0" smtClean="0"/>
              <a:t>LRU</a:t>
            </a:r>
          </a:p>
          <a:p>
            <a:pPr lvl="2"/>
            <a:r>
              <a:rPr lang="en-US" dirty="0" smtClean="0"/>
              <a:t>In global cache setting, a burst of rapid successive requests from one user might disturb the working set of many other users</a:t>
            </a:r>
          </a:p>
          <a:p>
            <a:r>
              <a:rPr lang="en-US" sz="3200" dirty="0" smtClean="0"/>
              <a:t>Conclusion</a:t>
            </a:r>
          </a:p>
          <a:p>
            <a:pPr lvl="1"/>
            <a:r>
              <a:rPr lang="en-US" dirty="0"/>
              <a:t>ICP-style simple cache sharing </a:t>
            </a:r>
            <a:r>
              <a:rPr lang="en-US" dirty="0" smtClean="0"/>
              <a:t>obtains </a:t>
            </a:r>
            <a:r>
              <a:rPr lang="en-US" dirty="0"/>
              <a:t>most of the benefits of more elaborate cooperative caching.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8526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Dilemma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362200"/>
            <a:ext cx="3566232" cy="2006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3655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Benefits of ICP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7035" y="3365500"/>
            <a:ext cx="321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High overhead of ICP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804769"/>
            <a:ext cx="356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Summary Cache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2181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and Problems</a:t>
            </a:r>
          </a:p>
          <a:p>
            <a:r>
              <a:rPr lang="en-US" dirty="0"/>
              <a:t>Internet cache protocol (ICP)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Summary cache</a:t>
            </a:r>
          </a:p>
          <a:p>
            <a:r>
              <a:rPr lang="en-US" dirty="0" smtClean="0"/>
              <a:t>Evaluation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7483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94" y="1450258"/>
            <a:ext cx="8001000" cy="5026742"/>
          </a:xfrm>
        </p:spPr>
        <p:txBody>
          <a:bodyPr/>
          <a:lstStyle/>
          <a:p>
            <a:r>
              <a:rPr lang="en-US" dirty="0" smtClean="0"/>
              <a:t>Basic idea</a:t>
            </a:r>
          </a:p>
          <a:p>
            <a:pPr lvl="1"/>
            <a:r>
              <a:rPr lang="en-US" dirty="0" smtClean="0"/>
              <a:t>Each proxy stores a summary of directory of cached documents in every other proxies</a:t>
            </a:r>
          </a:p>
          <a:p>
            <a:pPr lvl="1"/>
            <a:r>
              <a:rPr lang="en-US" dirty="0" smtClean="0"/>
              <a:t>When a user request misses in the local cache, find proxies that store the requested document with summaries</a:t>
            </a:r>
          </a:p>
          <a:p>
            <a:pPr>
              <a:spcBef>
                <a:spcPts val="200"/>
              </a:spcBef>
            </a:pPr>
            <a:r>
              <a:rPr lang="en-US" altLang="ko-KR" dirty="0"/>
              <a:t>Two tolerate errors</a:t>
            </a:r>
          </a:p>
          <a:p>
            <a:pPr lvl="1">
              <a:spcBef>
                <a:spcPts val="200"/>
              </a:spcBef>
            </a:pPr>
            <a:r>
              <a:rPr lang="en-US" altLang="ko-KR" dirty="0">
                <a:solidFill>
                  <a:srgbClr val="FF3300"/>
                </a:solidFill>
              </a:rPr>
              <a:t>False misses</a:t>
            </a:r>
            <a:r>
              <a:rPr lang="en-US" altLang="ko-KR" dirty="0"/>
              <a:t>: summary does not reflect that the document is cached at some other proxies</a:t>
            </a:r>
          </a:p>
          <a:p>
            <a:pPr lvl="1">
              <a:spcBef>
                <a:spcPts val="200"/>
              </a:spcBef>
            </a:pPr>
            <a:r>
              <a:rPr lang="en-US" altLang="ko-KR" dirty="0">
                <a:solidFill>
                  <a:srgbClr val="FF0000"/>
                </a:solidFill>
              </a:rPr>
              <a:t>False hit</a:t>
            </a:r>
            <a:r>
              <a:rPr lang="en-US" altLang="ko-KR" dirty="0"/>
              <a:t>: summary wrongly indicates that the document is cached at some other </a:t>
            </a:r>
            <a:r>
              <a:rPr lang="en-US" altLang="ko-KR" dirty="0" smtClean="0"/>
              <a:t>proxies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2228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Hash functions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od</a:t>
            </a:r>
          </a:p>
          <a:p>
            <a:r>
              <a:rPr lang="en-US" dirty="0" smtClean="0"/>
              <a:t>CRC-16, -32</a:t>
            </a:r>
          </a:p>
          <a:p>
            <a:r>
              <a:rPr lang="en-US" dirty="0" smtClean="0"/>
              <a:t>Jenkins, </a:t>
            </a:r>
            <a:r>
              <a:rPr lang="en-US" dirty="0" err="1" smtClean="0"/>
              <a:t>CityHash</a:t>
            </a:r>
            <a:r>
              <a:rPr lang="en-US" dirty="0" smtClean="0"/>
              <a:t>, </a:t>
            </a:r>
            <a:r>
              <a:rPr lang="en-US" dirty="0" err="1" smtClean="0"/>
              <a:t>FarmHash</a:t>
            </a:r>
            <a:r>
              <a:rPr lang="en-US" dirty="0" smtClean="0"/>
              <a:t>, </a:t>
            </a:r>
            <a:r>
              <a:rPr lang="en-US" dirty="0" err="1" smtClean="0"/>
              <a:t>MetroHash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MD5, SHA-1, MD6, SHA-2, SHA-256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5367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Cache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2394" y="1450258"/>
                <a:ext cx="8780206" cy="5102942"/>
              </a:xfrm>
            </p:spPr>
            <p:txBody>
              <a:bodyPr/>
              <a:lstStyle/>
              <a:p>
                <a:r>
                  <a:rPr lang="en-US" dirty="0"/>
                  <a:t>Challenges of scalability</a:t>
                </a:r>
              </a:p>
              <a:p>
                <a:pPr lvl="1"/>
                <a:r>
                  <a:rPr lang="en-US" b="1" dirty="0"/>
                  <a:t>Network overhead: </a:t>
                </a:r>
                <a:r>
                  <a:rPr lang="en-US" dirty="0"/>
                  <a:t>interproxy traffic</a:t>
                </a:r>
              </a:p>
              <a:p>
                <a:pPr lvl="1"/>
                <a:r>
                  <a:rPr lang="en-US" b="1" dirty="0"/>
                  <a:t>Memory to store summaries: </a:t>
                </a:r>
                <a:r>
                  <a:rPr lang="en-US" dirty="0"/>
                  <a:t>summaries need to be stored in DRAM for performance </a:t>
                </a:r>
                <a:r>
                  <a:rPr lang="en-US" dirty="0" smtClean="0"/>
                  <a:t>reasons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/>
                  <a:t>Naive summary representations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b="1" dirty="0"/>
                  <a:t>Exact-directory approach: </a:t>
                </a:r>
                <a:r>
                  <a:rPr lang="en-US" dirty="0"/>
                  <a:t>cache directory, each URL is represented by its 16-byte MD5 signature</a:t>
                </a:r>
              </a:p>
              <a:p>
                <a:pPr lvl="2">
                  <a:spcBef>
                    <a:spcPts val="2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Problem: Consume too much memory</a:t>
                </a:r>
              </a:p>
              <a:p>
                <a:pPr lvl="2">
                  <a:spcBef>
                    <a:spcPts val="200"/>
                  </a:spcBef>
                </a:pPr>
                <a:r>
                  <a:rPr lang="en-US" dirty="0"/>
                  <a:t>E.g. 16 proxies of 8GB each and an average file size of 8KB, the exact-directory approach will consume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16−1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∗16∗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</a:rPr>
                              <m:t>8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𝐺𝐵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</a:rPr>
                              <m:t>8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𝐾𝐵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𝑏𝑦𝑡𝑒</m:t>
                    </m:r>
                    <m:r>
                      <a:rPr lang="en-US" i="1">
                        <a:latin typeface="Cambria Math" charset="0"/>
                      </a:rPr>
                      <m:t>=240</m:t>
                    </m:r>
                    <m:r>
                      <a:rPr lang="en-US" i="1">
                        <a:latin typeface="Cambria Math" charset="0"/>
                      </a:rPr>
                      <m:t>𝑀𝐵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394" y="1450258"/>
                <a:ext cx="8780206" cy="5102942"/>
              </a:xfrm>
              <a:blipFill rotWithShape="0">
                <a:blip r:embed="rId2"/>
                <a:stretch>
                  <a:fillRect t="-1553" b="-14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067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94" y="1196258"/>
            <a:ext cx="8551606" cy="540774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</a:t>
            </a:r>
            <a:r>
              <a:rPr lang="en-US" dirty="0" smtClean="0"/>
              <a:t>ummary representations in summary cache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Bloom filter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Memory-efficient and with low false </a:t>
            </a:r>
            <a:r>
              <a:rPr lang="en-US" dirty="0" smtClean="0">
                <a:solidFill>
                  <a:srgbClr val="000000"/>
                </a:solidFill>
              </a:rPr>
              <a:t>hits</a:t>
            </a:r>
          </a:p>
          <a:p>
            <a:pPr>
              <a:spcBef>
                <a:spcPts val="0"/>
              </a:spcBef>
            </a:pPr>
            <a:r>
              <a:rPr lang="en-US" dirty="0"/>
              <a:t>Good news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Summaries do not have to be </a:t>
            </a:r>
            <a:r>
              <a:rPr lang="en-US" dirty="0">
                <a:solidFill>
                  <a:srgbClr val="FF3300"/>
                </a:solidFill>
              </a:rPr>
              <a:t>up-to-date</a:t>
            </a:r>
            <a:r>
              <a:rPr lang="en-US" dirty="0"/>
              <a:t> or </a:t>
            </a:r>
            <a:r>
              <a:rPr lang="en-US" dirty="0">
                <a:solidFill>
                  <a:srgbClr val="FF3300"/>
                </a:solidFill>
              </a:rPr>
              <a:t>accurate</a:t>
            </a:r>
          </a:p>
          <a:p>
            <a:pPr lvl="1">
              <a:spcBef>
                <a:spcPts val="0"/>
              </a:spcBef>
            </a:pPr>
            <a:r>
              <a:rPr lang="en-US" altLang="ko-KR" dirty="0"/>
              <a:t>Summaries do </a:t>
            </a:r>
            <a:r>
              <a:rPr lang="en-US" altLang="ko-KR" dirty="0">
                <a:solidFill>
                  <a:srgbClr val="FF0000"/>
                </a:solidFill>
              </a:rPr>
              <a:t>not</a:t>
            </a:r>
            <a:r>
              <a:rPr lang="en-US" altLang="ko-KR" dirty="0"/>
              <a:t> have to be </a:t>
            </a:r>
            <a:r>
              <a:rPr lang="en-US" altLang="ko-KR" dirty="0">
                <a:solidFill>
                  <a:srgbClr val="FF0000"/>
                </a:solidFill>
              </a:rPr>
              <a:t>updated</a:t>
            </a:r>
            <a:r>
              <a:rPr lang="en-US" altLang="ko-KR" dirty="0"/>
              <a:t> every time the cache directory is changed</a:t>
            </a:r>
          </a:p>
          <a:p>
            <a:pPr lvl="1">
              <a:spcBef>
                <a:spcPts val="0"/>
              </a:spcBef>
            </a:pPr>
            <a:r>
              <a:rPr lang="en-US" altLang="ko-KR" dirty="0"/>
              <a:t>The update can occur upon </a:t>
            </a:r>
            <a:r>
              <a:rPr lang="en-US" altLang="ko-KR" dirty="0">
                <a:solidFill>
                  <a:srgbClr val="FF3300"/>
                </a:solidFill>
              </a:rPr>
              <a:t>regular time </a:t>
            </a:r>
            <a:r>
              <a:rPr lang="en-US" altLang="ko-KR" dirty="0" smtClean="0">
                <a:solidFill>
                  <a:srgbClr val="FF3300"/>
                </a:solidFill>
              </a:rPr>
              <a:t>intervals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Use an experiment to illustrate it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Delaying </a:t>
            </a:r>
            <a:r>
              <a:rPr lang="en-US" dirty="0"/>
              <a:t>the update of summaries until percentage of cached documents that are new reaches a threshold</a:t>
            </a:r>
          </a:p>
          <a:p>
            <a:pPr lvl="1">
              <a:spcBef>
                <a:spcPts val="200"/>
              </a:spcBef>
            </a:pPr>
            <a:endParaRPr lang="en-US" altLang="ko-KR" dirty="0">
              <a:solidFill>
                <a:srgbClr val="FF3300"/>
              </a:solidFill>
            </a:endParaRPr>
          </a:p>
          <a:p>
            <a:pPr>
              <a:spcBef>
                <a:spcPts val="2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1421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Bloom Filter as Summaries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90600"/>
            <a:ext cx="8991600" cy="4798142"/>
          </a:xfrm>
        </p:spPr>
        <p:txBody>
          <a:bodyPr/>
          <a:lstStyle/>
          <a:p>
            <a:r>
              <a:rPr lang="en-US" dirty="0" smtClean="0"/>
              <a:t>Construction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A proxy builds a Bloom filter from the list of URL’s of cached </a:t>
            </a:r>
            <a:r>
              <a:rPr lang="en-US" dirty="0" smtClean="0"/>
              <a:t>documents</a:t>
            </a:r>
            <a:endParaRPr lang="en-US" dirty="0"/>
          </a:p>
          <a:p>
            <a:pPr lvl="1">
              <a:spcBef>
                <a:spcPts val="200"/>
              </a:spcBef>
            </a:pPr>
            <a:r>
              <a:rPr lang="en-US" dirty="0"/>
              <a:t>A proxy sends the Bloom filter plus the corresponding hash functions to other </a:t>
            </a:r>
            <a:r>
              <a:rPr lang="en-US" dirty="0" smtClean="0"/>
              <a:t>proxies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Update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Use counting Bloom filter to update the local filter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Specify </a:t>
            </a:r>
            <a:r>
              <a:rPr lang="en-US" dirty="0" smtClean="0">
                <a:solidFill>
                  <a:srgbClr val="FF0000"/>
                </a:solidFill>
              </a:rPr>
              <a:t>which bits in the bit array are flipped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FF0000"/>
                </a:solidFill>
              </a:rPr>
              <a:t> send the whole array </a:t>
            </a:r>
            <a:r>
              <a:rPr lang="en-US" dirty="0" smtClean="0"/>
              <a:t>to update Bloom filter in other proxies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5065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and Problems</a:t>
            </a:r>
          </a:p>
          <a:p>
            <a:r>
              <a:rPr lang="en-US" dirty="0"/>
              <a:t>Internet cache protocol (ICP)</a:t>
            </a:r>
          </a:p>
          <a:p>
            <a:r>
              <a:rPr lang="en-US" dirty="0"/>
              <a:t>Summary cache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Evaluation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0694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74" y="1447800"/>
            <a:ext cx="9003726" cy="4114800"/>
          </a:xfrm>
        </p:spPr>
        <p:txBody>
          <a:bodyPr/>
          <a:lstStyle/>
          <a:p>
            <a:r>
              <a:rPr lang="en-US" dirty="0" smtClean="0"/>
              <a:t>Three configurations (</a:t>
            </a:r>
            <a:r>
              <a:rPr lang="en-US" sz="2800" i="1" dirty="0" smtClean="0"/>
              <a:t>m</a:t>
            </a:r>
            <a:r>
              <a:rPr lang="en-US" sz="2800" dirty="0" smtClean="0"/>
              <a:t> denotes the size of Bloom filter array)</a:t>
            </a:r>
          </a:p>
          <a:p>
            <a:pPr lvl="1"/>
            <a:r>
              <a:rPr lang="en-US" dirty="0" smtClean="0"/>
              <a:t>Bloom_filter_8/16/32: </a:t>
            </a:r>
            <a:r>
              <a:rPr lang="en-US" i="1" dirty="0" smtClean="0"/>
              <a:t>m</a:t>
            </a:r>
            <a:r>
              <a:rPr lang="en-US" dirty="0" smtClean="0"/>
              <a:t> is 8/16/32 times the average number of documents in the cache</a:t>
            </a:r>
          </a:p>
          <a:p>
            <a:r>
              <a:rPr lang="en-US" dirty="0" smtClean="0"/>
              <a:t>Four hash functions</a:t>
            </a:r>
          </a:p>
          <a:p>
            <a:pPr lvl="1"/>
            <a:r>
              <a:rPr lang="en-US" dirty="0" smtClean="0"/>
              <a:t>First calculate the MD5 signature of the URL (128 bits)</a:t>
            </a:r>
          </a:p>
          <a:p>
            <a:pPr lvl="1"/>
            <a:r>
              <a:rPr lang="en-US" dirty="0" smtClean="0"/>
              <a:t>Divides 128 bits into four 32-bit word</a:t>
            </a:r>
          </a:p>
          <a:p>
            <a:pPr lvl="1"/>
            <a:r>
              <a:rPr lang="en-US" dirty="0" smtClean="0"/>
              <a:t>Take the modulus of each 32-bit word by </a:t>
            </a:r>
            <a:r>
              <a:rPr lang="en-US" i="1" dirty="0" smtClean="0"/>
              <a:t>m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1777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Memory consumption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43000" y="2286000"/>
          <a:ext cx="6096000" cy="256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Approach</a:t>
                      </a:r>
                      <a:endParaRPr lang="en-US" sz="2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DEC</a:t>
                      </a:r>
                      <a:endParaRPr lang="en-US" sz="2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NLANR</a:t>
                      </a:r>
                      <a:endParaRPr lang="en-US" sz="2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Exact_dir</a:t>
                      </a:r>
                      <a:endParaRPr lang="en-US" sz="2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2.8%</a:t>
                      </a:r>
                      <a:endParaRPr lang="en-US" sz="2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0.70%</a:t>
                      </a:r>
                      <a:endParaRPr lang="en-US" sz="2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Server_name</a:t>
                      </a:r>
                      <a:endParaRPr lang="en-US" sz="2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0.19%</a:t>
                      </a:r>
                      <a:endParaRPr lang="en-US" sz="2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0.08%</a:t>
                      </a:r>
                      <a:endParaRPr lang="en-US" sz="2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Bloom_filter_8</a:t>
                      </a:r>
                      <a:endParaRPr lang="en-US" sz="2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0.19%</a:t>
                      </a:r>
                      <a:endParaRPr lang="en-US" sz="2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0.038%</a:t>
                      </a:r>
                      <a:endParaRPr lang="en-US" sz="2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Bloom_filter_16</a:t>
                      </a:r>
                      <a:endParaRPr lang="en-US" sz="2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0.38%</a:t>
                      </a:r>
                      <a:endParaRPr lang="en-US" sz="2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0.075%</a:t>
                      </a:r>
                      <a:endParaRPr lang="en-US" sz="2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Bloom_filter_32</a:t>
                      </a:r>
                      <a:endParaRPr lang="en-US" sz="2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0.75%</a:t>
                      </a:r>
                      <a:endParaRPr lang="en-US" sz="2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0.15%</a:t>
                      </a:r>
                      <a:endParaRPr lang="en-US" sz="2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67000" y="5105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Calibri"/>
                <a:ea typeface="宋体" pitchFamily="2" charset="-122"/>
                <a:cs typeface="Times New Roman"/>
              </a:rPr>
              <a:t>Low memory consumption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3824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8100" y="1447800"/>
          <a:ext cx="9105900" cy="52871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0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385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Exp1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Hit Ratio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Client Latency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User CPU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System CPU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UDP Msgs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TCP Msgs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Packets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 ICP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2.75 (5%)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94.42 (5%)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133.65 (6%)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615 (28%)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334K (8%)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355K (7%)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85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ICP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3.07 (0.7%)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116.87 (5%)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146.50 (5%)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54774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(0%)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9000%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328K (4%)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-2%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402K (3%)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85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SC-ICP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2.85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(1%)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95.07 (6%)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0.7%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134.61 (6%)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0.7%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1079 (0%)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75%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330K (5%)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-1%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351K (5%)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-1%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85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Exp2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Hit Ratio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Client Latency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User CPU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System CPU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UDP Msgs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TCP Msgs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Total Packets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ICP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2.21 (1%)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80.83 (2%)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111.10 (2%)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540 (3%)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272K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(3%)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290K (3%)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385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ICP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2.39 (1%)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8%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97.36 (1%)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118.59 (1%)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7%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39968 (0%)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7300%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257K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(2%)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-1%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314K (1%)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8%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385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SC-ICP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2.25 (1%)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82.03 (3%)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111.87 (3%)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799 (5%)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269K (5%)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-1%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287K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(5%)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-1%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2186354"/>
            <a:ext cx="1295400" cy="4534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endParaRPr kumimoji="0" lang="en-US" sz="2471" b="0" i="0" u="none" strike="noStrike" kern="1200" cap="none" spc="0" normalizeH="0" baseline="-2500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0" y="2103408"/>
            <a:ext cx="1143000" cy="4616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488" algn="l"/>
                <a:tab pos="456104" algn="l"/>
              </a:tabLst>
              <a:defRPr/>
            </a:pPr>
            <a:endParaRPr kumimoji="0" lang="en-US" sz="2471" b="0" i="0" u="none" strike="noStrike" kern="1200" cap="none" spc="0" normalizeH="0" baseline="-2500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01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932606" cy="4114800"/>
          </a:xfrm>
        </p:spPr>
        <p:txBody>
          <a:bodyPr/>
          <a:lstStyle/>
          <a:p>
            <a:r>
              <a:rPr lang="en-US" altLang="ko-KR" dirty="0"/>
              <a:t>Summary Cache enhanced ICP</a:t>
            </a:r>
          </a:p>
          <a:p>
            <a:r>
              <a:rPr lang="en-US" altLang="ko-KR" dirty="0" smtClean="0"/>
              <a:t>Reduces </a:t>
            </a:r>
            <a:r>
              <a:rPr lang="en-US" altLang="ko-KR" dirty="0"/>
              <a:t>the number of interproxy protocol message by factor of 25 to 60</a:t>
            </a:r>
          </a:p>
          <a:p>
            <a:r>
              <a:rPr lang="en-US" altLang="ko-KR" dirty="0"/>
              <a:t>Reduces the bandwidth consumption by over 50%</a:t>
            </a:r>
          </a:p>
          <a:p>
            <a:r>
              <a:rPr lang="en-US" altLang="ko-KR" dirty="0"/>
              <a:t>Almost no degradation in the cache hit ratios</a:t>
            </a:r>
          </a:p>
          <a:p>
            <a:r>
              <a:rPr lang="en-US" altLang="ko-KR" dirty="0"/>
              <a:t>Reduces CPU overhead between 30% to 95%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4515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itchFamily="34" charset="-127"/>
              </a:rPr>
              <a:t>Thank You </a:t>
            </a:r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6705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ko-KR" altLang="en-US" dirty="0" smtClean="0">
              <a:ea typeface="Gulim" pitchFamily="34" charset="-127"/>
            </a:endParaRPr>
          </a:p>
          <a:p>
            <a:pPr algn="ctr">
              <a:buFont typeface="Wingdings" pitchFamily="2" charset="2"/>
              <a:buNone/>
            </a:pPr>
            <a:r>
              <a:rPr lang="en-US" altLang="ko-KR" sz="3600" b="1" dirty="0" smtClean="0">
                <a:ea typeface="Gulim" pitchFamily="34" charset="-127"/>
              </a:rPr>
              <a:t>Chen Qian</a:t>
            </a:r>
          </a:p>
          <a:p>
            <a:pPr algn="ctr">
              <a:buFont typeface="Wingdings" pitchFamily="2" charset="2"/>
              <a:buNone/>
            </a:pPr>
            <a:r>
              <a:rPr lang="en-US" altLang="ko-KR" sz="3600" dirty="0" smtClean="0">
                <a:solidFill>
                  <a:srgbClr val="D60093"/>
                </a:solidFill>
                <a:ea typeface="Gulim" pitchFamily="34" charset="-127"/>
                <a:hlinkClick r:id="rId2"/>
              </a:rPr>
              <a:t>cqian12@ucsc.edu</a:t>
            </a:r>
            <a:endParaRPr lang="en-US" altLang="ko-KR" sz="3600" dirty="0" smtClean="0">
              <a:solidFill>
                <a:srgbClr val="D60093"/>
              </a:solidFill>
              <a:ea typeface="Gulim" pitchFamily="34" charset="-127"/>
            </a:endParaRPr>
          </a:p>
          <a:p>
            <a:pPr algn="ctr">
              <a:buNone/>
            </a:pPr>
            <a:r>
              <a:rPr lang="en-US" altLang="ko-KR" sz="3600" dirty="0" smtClean="0">
                <a:solidFill>
                  <a:srgbClr val="D60093"/>
                </a:solidFill>
                <a:ea typeface="Gulim" pitchFamily="34" charset="-127"/>
                <a:hlinkClick r:id="rId3"/>
              </a:rPr>
              <a:t>https</a:t>
            </a:r>
            <a:r>
              <a:rPr lang="en-US" altLang="ko-KR" sz="3600" dirty="0">
                <a:solidFill>
                  <a:srgbClr val="D60093"/>
                </a:solidFill>
                <a:ea typeface="Gulim" pitchFamily="34" charset="-127"/>
                <a:hlinkClick r:id="rId3"/>
              </a:rPr>
              <a:t>://users.soe.ucsc.edu/~qian</a:t>
            </a:r>
            <a:r>
              <a:rPr lang="en-US" altLang="ko-KR" sz="3600" dirty="0" smtClean="0">
                <a:solidFill>
                  <a:srgbClr val="D60093"/>
                </a:solidFill>
                <a:ea typeface="Gulim" pitchFamily="34" charset="-127"/>
                <a:hlinkClick r:id="rId3"/>
              </a:rPr>
              <a:t>/</a:t>
            </a:r>
            <a:r>
              <a:rPr lang="en-US" altLang="ko-KR" sz="3600" dirty="0" smtClean="0">
                <a:solidFill>
                  <a:srgbClr val="D60093"/>
                </a:solidFill>
                <a:ea typeface="Gulim" pitchFamily="34" charset="-127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Pre-Knowledge</a:t>
            </a:r>
          </a:p>
          <a:p>
            <a:r>
              <a:rPr lang="en-US" dirty="0">
                <a:solidFill>
                  <a:srgbClr val="FF0000"/>
                </a:solidFill>
              </a:rPr>
              <a:t>Bloom filters </a:t>
            </a:r>
          </a:p>
          <a:p>
            <a:r>
              <a:rPr lang="en-US" altLang="zh-CN" dirty="0"/>
              <a:t>Counting Bloom filters</a:t>
            </a:r>
          </a:p>
          <a:p>
            <a:r>
              <a:rPr lang="en-US" dirty="0" smtClean="0"/>
              <a:t>Applications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415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30" y="1165409"/>
            <a:ext cx="8469569" cy="5692591"/>
          </a:xfrm>
        </p:spPr>
        <p:txBody>
          <a:bodyPr/>
          <a:lstStyle/>
          <a:p>
            <a:r>
              <a:rPr lang="en-US" dirty="0" smtClean="0"/>
              <a:t>Membership query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Bloom filter is a simple </a:t>
            </a:r>
            <a:r>
              <a:rPr lang="en-US" dirty="0" smtClean="0">
                <a:solidFill>
                  <a:srgbClr val="FF0000"/>
                </a:solidFill>
              </a:rPr>
              <a:t>space-efficient </a:t>
            </a:r>
            <a:r>
              <a:rPr lang="en-US" dirty="0" smtClean="0"/>
              <a:t>randomized data structure </a:t>
            </a:r>
          </a:p>
          <a:p>
            <a:pPr lvl="1"/>
            <a:r>
              <a:rPr lang="en-US" dirty="0" smtClean="0"/>
              <a:t>Represent a set in order to support membership queries</a:t>
            </a:r>
          </a:p>
          <a:p>
            <a:pPr lvl="1"/>
            <a:r>
              <a:rPr lang="en-US" dirty="0"/>
              <a:t>Burton Bloom introduced Bloom filters in the 1970s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grpSp>
        <p:nvGrpSpPr>
          <p:cNvPr id="12" name="Group 11"/>
          <p:cNvGrpSpPr/>
          <p:nvPr/>
        </p:nvGrpSpPr>
        <p:grpSpPr>
          <a:xfrm>
            <a:off x="1348862" y="1963366"/>
            <a:ext cx="1981200" cy="1752600"/>
            <a:chOff x="2282312" y="5068529"/>
            <a:chExt cx="1981200" cy="1752600"/>
          </a:xfrm>
        </p:grpSpPr>
        <p:sp>
          <p:nvSpPr>
            <p:cNvPr id="5" name="Oval 4"/>
            <p:cNvSpPr/>
            <p:nvPr/>
          </p:nvSpPr>
          <p:spPr>
            <a:xfrm>
              <a:off x="2282312" y="5068529"/>
              <a:ext cx="1981200" cy="175260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endParaRPr lang="en-US" sz="2471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836606" y="6164416"/>
              <a:ext cx="436306" cy="378542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baseline="0" dirty="0"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400300" y="5732616"/>
              <a:ext cx="436306" cy="378542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baseline="0" dirty="0" smtClean="0">
                  <a:cs typeface="Times New Roman" panose="02020603050405020304" pitchFamily="18" charset="0"/>
                </a:rPr>
                <a:t>A</a:t>
              </a:r>
              <a:endParaRPr lang="en-US" baseline="0" dirty="0"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162300" y="5658874"/>
              <a:ext cx="436306" cy="378542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baseline="0" dirty="0"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64094" y="5263945"/>
              <a:ext cx="436306" cy="378542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baseline="0" dirty="0"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402165" y="6096000"/>
              <a:ext cx="436306" cy="378542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baseline="0" dirty="0" smtClean="0">
                  <a:cs typeface="Times New Roman" panose="02020603050405020304" pitchFamily="18" charset="0"/>
                </a:rPr>
                <a:t>Z</a:t>
              </a:r>
              <a:endParaRPr lang="en-US" baseline="0" dirty="0"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>
                <a:xfrm>
                  <a:off x="3669482" y="5495003"/>
                  <a:ext cx="436306" cy="378542"/>
                </a:xfrm>
                <a:prstGeom prst="ellips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12327" algn="ctr">
                    <a:tabLst>
                      <a:tab pos="455488" algn="l"/>
                      <a:tab pos="456104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baseline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baseline="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Oval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9482" y="5495003"/>
                  <a:ext cx="436306" cy="378542"/>
                </a:xfrm>
                <a:prstGeom prst="ellipse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Oval 12"/>
          <p:cNvSpPr/>
          <p:nvPr/>
        </p:nvSpPr>
        <p:spPr>
          <a:xfrm>
            <a:off x="6019800" y="2650395"/>
            <a:ext cx="436306" cy="37854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algn="ctr">
              <a:tabLst>
                <a:tab pos="455488" algn="l"/>
                <a:tab pos="456104" algn="l"/>
              </a:tabLst>
            </a:pPr>
            <a:r>
              <a:rPr lang="en-US" b="1" baseline="0" dirty="0"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5290" y="370758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baseline="0" dirty="0" smtClean="0">
                <a:solidFill>
                  <a:srgbClr val="000000"/>
                </a:solidFill>
                <a:latin typeface="+mn-lt"/>
              </a:rPr>
              <a:t>et S</a:t>
            </a:r>
            <a:endParaRPr lang="en-US" baseline="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>
            <a:stCxn id="13" idx="2"/>
            <a:endCxn id="5" idx="6"/>
          </p:cNvCxnSpPr>
          <p:nvPr/>
        </p:nvCxnSpPr>
        <p:spPr bwMode="auto">
          <a:xfrm flipH="1">
            <a:off x="3330062" y="2839666"/>
            <a:ext cx="268973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290326" y="2373813"/>
            <a:ext cx="328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latin typeface="+mn-lt"/>
              </a:rPr>
              <a:t>Element P is in the S?</a:t>
            </a:r>
            <a:endParaRPr lang="en-US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6659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4732" y="1450258"/>
                <a:ext cx="8001000" cy="4114800"/>
              </a:xfrm>
            </p:spPr>
            <p:txBody>
              <a:bodyPr/>
              <a:lstStyle/>
              <a:p>
                <a:r>
                  <a:rPr lang="en-US" dirty="0" smtClean="0"/>
                  <a:t>Standard Bloom filters:</a:t>
                </a:r>
              </a:p>
              <a:p>
                <a:pPr lvl="1"/>
                <a:r>
                  <a:rPr lang="en-US" dirty="0" smtClean="0"/>
                  <a:t>Represent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  <m:r>
                      <a:rPr lang="en-US" b="0" i="1" smtClean="0">
                        <a:latin typeface="Cambria Math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 smtClean="0"/>
                  <a:t> by an array of </a:t>
                </a:r>
                <a:r>
                  <a:rPr lang="en-US" i="1" dirty="0" smtClean="0"/>
                  <a:t>m </a:t>
                </a:r>
                <a:r>
                  <a:rPr lang="en-US" dirty="0" smtClean="0"/>
                  <a:t>bits</a:t>
                </a:r>
              </a:p>
              <a:p>
                <a:pPr lvl="1"/>
                <a:r>
                  <a:rPr lang="en-US" dirty="0" smtClean="0"/>
                  <a:t>Use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independent hash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732" y="1450258"/>
                <a:ext cx="8001000" cy="4114800"/>
              </a:xfrm>
              <a:blipFill rotWithShape="0">
                <a:blip r:embed="rId3"/>
                <a:stretch>
                  <a:fillRect t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5" name="Lightning Bolt 4"/>
          <p:cNvSpPr/>
          <p:nvPr/>
        </p:nvSpPr>
        <p:spPr>
          <a:xfrm>
            <a:off x="2743200" y="3507658"/>
            <a:ext cx="1066800" cy="988142"/>
          </a:xfrm>
          <a:prstGeom prst="lightningBol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327" algn="ctr">
              <a:tabLst>
                <a:tab pos="455488" algn="l"/>
                <a:tab pos="456104" algn="l"/>
              </a:tabLst>
            </a:pPr>
            <a:endParaRPr lang="en-US" sz="2471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22234" y="4114800"/>
                <a:ext cx="4495800" cy="1204931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12327">
                  <a:tabLst>
                    <a:tab pos="455488" algn="l"/>
                    <a:tab pos="456104" algn="l"/>
                  </a:tabLst>
                </a:pPr>
                <a:r>
                  <a:rPr lang="en-US" sz="2471" baseline="0" dirty="0" smtClean="0">
                    <a:latin typeface="+mj-lt"/>
                    <a:cs typeface="Times New Roman" panose="02020603050405020304" pitchFamily="18" charset="0"/>
                  </a:rPr>
                  <a:t>Hash functions map each item to a random number uniformly over the range </a:t>
                </a:r>
                <a14:m>
                  <m:oMath xmlns:m="http://schemas.openxmlformats.org/officeDocument/2006/math">
                    <m:r>
                      <a:rPr lang="en-US" sz="2471" b="0" i="1" baseline="0" smtClean="0">
                        <a:latin typeface="Cambria Math" charset="0"/>
                        <a:cs typeface="Times New Roman" panose="02020603050405020304" pitchFamily="18" charset="0"/>
                      </a:rPr>
                      <m:t>{1,2,…,</m:t>
                    </m:r>
                    <m:r>
                      <a:rPr lang="en-US" sz="2471" b="0" i="1" baseline="0" smtClean="0">
                        <a:latin typeface="Cambria Math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71" b="0" i="1" baseline="0" smtClean="0">
                        <a:latin typeface="Cambria Math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sz="2471" baseline="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234" y="4114800"/>
                <a:ext cx="4495800" cy="1204931"/>
              </a:xfrm>
              <a:prstGeom prst="rect">
                <a:avLst/>
              </a:prstGeom>
              <a:blipFill rotWithShape="0">
                <a:blip r:embed="rId4"/>
                <a:stretch>
                  <a:fillRect l="-1617" t="-2475" r="-2156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16566" y="388396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latin typeface="+mn-lt"/>
              </a:rPr>
              <a:t>a</a:t>
            </a:r>
            <a:r>
              <a:rPr lang="en-US" baseline="0" dirty="0" smtClean="0">
                <a:latin typeface="+mn-lt"/>
              </a:rPr>
              <a:t>ssumption</a:t>
            </a:r>
            <a:endParaRPr lang="en-US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948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94" y="1450258"/>
            <a:ext cx="8001000" cy="6833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grpSp>
        <p:nvGrpSpPr>
          <p:cNvPr id="37" name="Group 36"/>
          <p:cNvGrpSpPr/>
          <p:nvPr/>
        </p:nvGrpSpPr>
        <p:grpSpPr>
          <a:xfrm>
            <a:off x="2252870" y="2113722"/>
            <a:ext cx="3665483" cy="304800"/>
            <a:chOff x="1524000" y="2590800"/>
            <a:chExt cx="3665483" cy="304800"/>
          </a:xfrm>
        </p:grpSpPr>
        <p:sp>
          <p:nvSpPr>
            <p:cNvPr id="5" name="Rectangle 4"/>
            <p:cNvSpPr/>
            <p:nvPr/>
          </p:nvSpPr>
          <p:spPr>
            <a:xfrm>
              <a:off x="1524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33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84683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67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62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57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52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8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43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38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248928" y="3812232"/>
            <a:ext cx="3665483" cy="304800"/>
            <a:chOff x="1524000" y="2590800"/>
            <a:chExt cx="3665483" cy="304800"/>
          </a:xfrm>
        </p:grpSpPr>
        <p:sp>
          <p:nvSpPr>
            <p:cNvPr id="39" name="Rectangle 38"/>
            <p:cNvSpPr/>
            <p:nvPr/>
          </p:nvSpPr>
          <p:spPr>
            <a:xfrm>
              <a:off x="1524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828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altLang="zh-CN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33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84683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2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altLang="zh-CN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67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62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altLang="zh-CN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576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3528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altLang="zh-CN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480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7432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altLang="zh-CN" sz="2471" baseline="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438400" y="2590800"/>
              <a:ext cx="304800" cy="304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327" algn="ctr">
                <a:tabLst>
                  <a:tab pos="455488" algn="l"/>
                  <a:tab pos="456104" algn="l"/>
                </a:tabLst>
              </a:pPr>
              <a:r>
                <a:rPr lang="en-US" sz="2471" baseline="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endParaRPr lang="en-US" sz="2471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8600" y="1981200"/>
            <a:ext cx="217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000000"/>
                </a:solidFill>
                <a:latin typeface="+mj-lt"/>
              </a:rPr>
              <a:t>m</a:t>
            </a:r>
            <a:r>
              <a:rPr lang="en-US" baseline="0" dirty="0" smtClean="0">
                <a:solidFill>
                  <a:srgbClr val="000000"/>
                </a:solidFill>
                <a:latin typeface="+mj-lt"/>
              </a:rPr>
              <a:t> bits array</a:t>
            </a:r>
            <a:endParaRPr lang="en-US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72200" y="198373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solidFill>
                  <a:srgbClr val="000000"/>
                </a:solidFill>
                <a:latin typeface="+mj-lt"/>
              </a:rPr>
              <a:t>Initially all set to 0</a:t>
            </a:r>
            <a:endParaRPr lang="en-US" baseline="0" dirty="0">
              <a:solidFill>
                <a:srgbClr val="0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85236" y="3267670"/>
                <a:ext cx="1867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0" dirty="0" smtClean="0">
                    <a:solidFill>
                      <a:srgbClr val="000000"/>
                    </a:solidFill>
                    <a:latin typeface="+mj-lt"/>
                  </a:rPr>
                  <a:t>Insert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baseline="0" smtClean="0">
                        <a:solidFill>
                          <a:srgbClr val="00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aseline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36" y="3267670"/>
                <a:ext cx="186792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22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453916" y="2604574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916" y="2604574"/>
                <a:ext cx="4572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54" idx="2"/>
            <a:endCxn id="40" idx="0"/>
          </p:cNvCxnSpPr>
          <p:nvPr/>
        </p:nvCxnSpPr>
        <p:spPr bwMode="auto">
          <a:xfrm flipH="1">
            <a:off x="2706128" y="3066239"/>
            <a:ext cx="976388" cy="745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>
            <a:stCxn id="54" idx="2"/>
            <a:endCxn id="49" idx="0"/>
          </p:cNvCxnSpPr>
          <p:nvPr/>
        </p:nvCxnSpPr>
        <p:spPr bwMode="auto">
          <a:xfrm flipH="1">
            <a:off x="3620528" y="3066239"/>
            <a:ext cx="61988" cy="745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>
            <a:stCxn id="54" idx="2"/>
            <a:endCxn id="45" idx="0"/>
          </p:cNvCxnSpPr>
          <p:nvPr/>
        </p:nvCxnSpPr>
        <p:spPr bwMode="auto">
          <a:xfrm>
            <a:off x="3682516" y="3066239"/>
            <a:ext cx="1157212" cy="745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205330" y="2597425"/>
            <a:ext cx="231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0" smtClean="0">
                <a:solidFill>
                  <a:srgbClr val="000000"/>
                </a:solidFill>
                <a:latin typeface="+mn-ea"/>
                <a:ea typeface="+mn-ea"/>
              </a:rPr>
              <a:t>assume</a:t>
            </a:r>
            <a:r>
              <a:rPr lang="zh-CN" altLang="en-US" baseline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zh-CN" baseline="0" dirty="0" smtClean="0">
                <a:solidFill>
                  <a:srgbClr val="000000"/>
                </a:solidFill>
                <a:latin typeface="+mn-ea"/>
                <a:ea typeface="+mn-ea"/>
              </a:rPr>
              <a:t>k</a:t>
            </a:r>
            <a:r>
              <a:rPr lang="zh-CN" altLang="en-US" baseline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zh-CN" baseline="0" dirty="0" smtClean="0">
                <a:solidFill>
                  <a:srgbClr val="000000"/>
                </a:solidFill>
                <a:latin typeface="+mn-ea"/>
                <a:ea typeface="+mn-ea"/>
              </a:rPr>
              <a:t>is</a:t>
            </a:r>
            <a:r>
              <a:rPr lang="zh-CN" altLang="en-US" baseline="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zh-CN" baseline="0" dirty="0" smtClean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endParaRPr lang="en-US" baseline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30110" y="3243327"/>
                <a:ext cx="933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110" y="3243327"/>
                <a:ext cx="933964" cy="400110"/>
              </a:xfrm>
              <a:prstGeom prst="rect">
                <a:avLst/>
              </a:prstGeom>
              <a:blipFill rotWithShape="0">
                <a:blip r:embed="rId5"/>
                <a:stretch>
                  <a:fillRect r="-1307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557814" y="3412122"/>
                <a:ext cx="933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814" y="3412122"/>
                <a:ext cx="933964" cy="400110"/>
              </a:xfrm>
              <a:prstGeom prst="rect">
                <a:avLst/>
              </a:prstGeom>
              <a:blipFill rotWithShape="0">
                <a:blip r:embed="rId6"/>
                <a:stretch>
                  <a:fillRect r="-1961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618748" y="3267670"/>
                <a:ext cx="933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baseline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baseline="0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baseline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baseline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748" y="3267670"/>
                <a:ext cx="933964" cy="400110"/>
              </a:xfrm>
              <a:prstGeom prst="rect">
                <a:avLst/>
              </a:prstGeom>
              <a:blipFill rotWithShape="0">
                <a:blip r:embed="rId7"/>
                <a:stretch>
                  <a:fillRect r="-19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89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7" grpId="0"/>
      <p:bldP spid="55" grpId="0"/>
      <p:bldP spid="57" grpId="0"/>
    </p:bld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Chen">
      <a:majorFont>
        <a:latin typeface="Calibri"/>
        <a:ea typeface=""/>
        <a:cs typeface="Times New Roman"/>
      </a:majorFont>
      <a:minorFont>
        <a:latin typeface="Calibri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a:spPr>
      <a:bodyPr rtlCol="0" anchor="ctr"/>
      <a:lstStyle>
        <a:defPPr marL="12327">
          <a:tabLst>
            <a:tab pos="455488" algn="l"/>
            <a:tab pos="456104" algn="l"/>
          </a:tabLst>
          <a:defRPr sz="2471" dirty="0">
            <a:latin typeface="+mj-lt"/>
            <a:cs typeface="Times New Roman" panose="02020603050405020304" pitchFamily="18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85839</TotalTime>
  <Words>3532</Words>
  <Application>Microsoft Macintosh PowerPoint</Application>
  <PresentationFormat>On-screen Show (4:3)</PresentationFormat>
  <Paragraphs>1063</Paragraphs>
  <Slides>58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Calibri</vt:lpstr>
      <vt:lpstr>Cambria Math</vt:lpstr>
      <vt:lpstr>Gulim</vt:lpstr>
      <vt:lpstr>Tahoma</vt:lpstr>
      <vt:lpstr>Times New Roman</vt:lpstr>
      <vt:lpstr>Wingdings</vt:lpstr>
      <vt:lpstr>宋体</vt:lpstr>
      <vt:lpstr>Arial</vt:lpstr>
      <vt:lpstr>Blueprint</vt:lpstr>
      <vt:lpstr>自定义设计方案</vt:lpstr>
      <vt:lpstr>Lecture 1: Bloom Filters</vt:lpstr>
      <vt:lpstr>Outline</vt:lpstr>
      <vt:lpstr>Hash Functions</vt:lpstr>
      <vt:lpstr>Hash Functions</vt:lpstr>
      <vt:lpstr>Examples of Hash functions </vt:lpstr>
      <vt:lpstr>Outline</vt:lpstr>
      <vt:lpstr>Bloom Filters</vt:lpstr>
      <vt:lpstr>Bloom Filters</vt:lpstr>
      <vt:lpstr>Bloom Filters</vt:lpstr>
      <vt:lpstr>Bloom Filters</vt:lpstr>
      <vt:lpstr>Bloom Filters</vt:lpstr>
      <vt:lpstr>Bloom Filters</vt:lpstr>
      <vt:lpstr>Bloom Filters</vt:lpstr>
      <vt:lpstr>Bloom Filters</vt:lpstr>
      <vt:lpstr>Bloom Filters</vt:lpstr>
      <vt:lpstr>Bloom Filters</vt:lpstr>
      <vt:lpstr>Bloom Filters</vt:lpstr>
      <vt:lpstr>Bloom Filters</vt:lpstr>
      <vt:lpstr>Bloom Filters</vt:lpstr>
      <vt:lpstr>Outline</vt:lpstr>
      <vt:lpstr>Counting Bloom Filters</vt:lpstr>
      <vt:lpstr>Counting Bloom Filters</vt:lpstr>
      <vt:lpstr>Counting Bloom Filters</vt:lpstr>
      <vt:lpstr>Counting Bloom Filters</vt:lpstr>
      <vt:lpstr>Counting Bloom Filters</vt:lpstr>
      <vt:lpstr>Counting Bloom Filters</vt:lpstr>
      <vt:lpstr>Outline</vt:lpstr>
      <vt:lpstr>Summary Cache: A Scalable Wide-Area Web Cache Sharing Protocol</vt:lpstr>
      <vt:lpstr>Background and Problems</vt:lpstr>
      <vt:lpstr>Background and Problems</vt:lpstr>
      <vt:lpstr>Overview</vt:lpstr>
      <vt:lpstr>Internet Cache Protocol (ICP)</vt:lpstr>
      <vt:lpstr>Internet Cache Protocol (ICP)</vt:lpstr>
      <vt:lpstr>Internet Cache Protocol (ICP)</vt:lpstr>
      <vt:lpstr>Internet Cache Protocol (ICP)</vt:lpstr>
      <vt:lpstr>Internet Cache Protocol (ICP)</vt:lpstr>
      <vt:lpstr>Overhead of ICP</vt:lpstr>
      <vt:lpstr>Overhead of ICP</vt:lpstr>
      <vt:lpstr>Benefits of Web Cache Sharing</vt:lpstr>
      <vt:lpstr>Benefits of Web Cache Sharing</vt:lpstr>
      <vt:lpstr>Benefits of Web Cache Sharing</vt:lpstr>
      <vt:lpstr>Benefits of Web Cache Sharing</vt:lpstr>
      <vt:lpstr>Benefits of Web Cache Sharing</vt:lpstr>
      <vt:lpstr>Benefits of Web Cache Sharing</vt:lpstr>
      <vt:lpstr>Benefits of Web Cache Sharing</vt:lpstr>
      <vt:lpstr>Benefits of Web Cache Sharing</vt:lpstr>
      <vt:lpstr>Dilemma</vt:lpstr>
      <vt:lpstr>Overview</vt:lpstr>
      <vt:lpstr>Summary Cache</vt:lpstr>
      <vt:lpstr>Summary Cache</vt:lpstr>
      <vt:lpstr>Summary Cache</vt:lpstr>
      <vt:lpstr>Bloom Filter as Summaries</vt:lpstr>
      <vt:lpstr>Overview</vt:lpstr>
      <vt:lpstr>Evaluation</vt:lpstr>
      <vt:lpstr>Evaluation</vt:lpstr>
      <vt:lpstr>Evaluation</vt:lpstr>
      <vt:lpstr>Conclusion</vt:lpstr>
      <vt:lpstr>Thank You 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EigenTrust Algorithm for Reputation Management in P2P Networks</dc:title>
  <dc:creator>Jay</dc:creator>
  <cp:lastModifiedBy>Minmei Wang</cp:lastModifiedBy>
  <cp:revision>2539</cp:revision>
  <cp:lastPrinted>1601-01-01T00:00:00Z</cp:lastPrinted>
  <dcterms:created xsi:type="dcterms:W3CDTF">2009-02-07T04:17:55Z</dcterms:created>
  <dcterms:modified xsi:type="dcterms:W3CDTF">2018-10-29T04:17:55Z</dcterms:modified>
</cp:coreProperties>
</file>